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64"/>
  </p:notesMasterIdLst>
  <p:handoutMasterIdLst>
    <p:handoutMasterId r:id="rId65"/>
  </p:handoutMasterIdLst>
  <p:sldIdLst>
    <p:sldId id="707" r:id="rId2"/>
    <p:sldId id="619" r:id="rId3"/>
    <p:sldId id="630" r:id="rId4"/>
    <p:sldId id="773" r:id="rId5"/>
    <p:sldId id="718" r:id="rId6"/>
    <p:sldId id="719" r:id="rId7"/>
    <p:sldId id="720" r:id="rId8"/>
    <p:sldId id="721" r:id="rId9"/>
    <p:sldId id="722" r:id="rId10"/>
    <p:sldId id="723" r:id="rId11"/>
    <p:sldId id="724" r:id="rId12"/>
    <p:sldId id="725" r:id="rId13"/>
    <p:sldId id="726" r:id="rId14"/>
    <p:sldId id="727" r:id="rId15"/>
    <p:sldId id="728" r:id="rId16"/>
    <p:sldId id="729" r:id="rId17"/>
    <p:sldId id="730" r:id="rId18"/>
    <p:sldId id="731" r:id="rId19"/>
    <p:sldId id="732" r:id="rId20"/>
    <p:sldId id="733" r:id="rId21"/>
    <p:sldId id="734" r:id="rId22"/>
    <p:sldId id="735" r:id="rId23"/>
    <p:sldId id="774" r:id="rId24"/>
    <p:sldId id="775" r:id="rId25"/>
    <p:sldId id="737" r:id="rId26"/>
    <p:sldId id="738" r:id="rId27"/>
    <p:sldId id="739" r:id="rId28"/>
    <p:sldId id="740" r:id="rId29"/>
    <p:sldId id="741" r:id="rId30"/>
    <p:sldId id="742" r:id="rId31"/>
    <p:sldId id="743" r:id="rId32"/>
    <p:sldId id="744" r:id="rId33"/>
    <p:sldId id="745" r:id="rId34"/>
    <p:sldId id="746" r:id="rId35"/>
    <p:sldId id="776" r:id="rId36"/>
    <p:sldId id="777" r:id="rId37"/>
    <p:sldId id="778" r:id="rId38"/>
    <p:sldId id="779" r:id="rId39"/>
    <p:sldId id="780" r:id="rId40"/>
    <p:sldId id="781" r:id="rId41"/>
    <p:sldId id="782" r:id="rId42"/>
    <p:sldId id="783" r:id="rId43"/>
    <p:sldId id="784" r:id="rId44"/>
    <p:sldId id="785" r:id="rId45"/>
    <p:sldId id="756" r:id="rId46"/>
    <p:sldId id="757" r:id="rId47"/>
    <p:sldId id="786" r:id="rId48"/>
    <p:sldId id="759" r:id="rId49"/>
    <p:sldId id="760" r:id="rId50"/>
    <p:sldId id="761" r:id="rId51"/>
    <p:sldId id="762" r:id="rId52"/>
    <p:sldId id="787" r:id="rId53"/>
    <p:sldId id="788" r:id="rId54"/>
    <p:sldId id="789" r:id="rId55"/>
    <p:sldId id="790" r:id="rId56"/>
    <p:sldId id="791" r:id="rId57"/>
    <p:sldId id="792" r:id="rId58"/>
    <p:sldId id="793" r:id="rId59"/>
    <p:sldId id="794" r:id="rId60"/>
    <p:sldId id="795" r:id="rId61"/>
    <p:sldId id="796" r:id="rId62"/>
    <p:sldId id="706" r:id="rId6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A3A2D"/>
    <a:srgbClr val="B42D23"/>
    <a:srgbClr val="AD0003"/>
    <a:srgbClr val="6361BA"/>
    <a:srgbClr val="525EC3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867" autoAdjust="0"/>
    <p:restoredTop sz="94233" autoAdjust="0"/>
  </p:normalViewPr>
  <p:slideViewPr>
    <p:cSldViewPr snapToGrid="0">
      <p:cViewPr varScale="1">
        <p:scale>
          <a:sx n="101" d="100"/>
          <a:sy n="101" d="100"/>
        </p:scale>
        <p:origin x="-450" y="-96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xmlns="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r>
              <a:rPr kumimoji="0" lang="en-US" altLang="ko-KR" sz="1400" dirty="0">
                <a:ea typeface="맑은 고딕" pitchFamily="50" charset="-127"/>
              </a:rPr>
              <a:t/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=""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9165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226345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</a:t>
            </a:r>
            <a:r>
              <a:rPr kumimoji="0" lang="en-US" altLang="ko-KR" sz="1800" b="1" dirty="0" smtClean="0">
                <a:ea typeface="맑은 고딕" pitchFamily="50" charset="-127"/>
              </a:rPr>
              <a:t>Android Studio</a:t>
            </a:r>
            <a:r>
              <a:rPr kumimoji="0" lang="ko-KR" altLang="en-US" sz="1800" b="1" dirty="0" smtClean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 smtClean="0">
                <a:ea typeface="맑은 고딕" pitchFamily="50" charset="-127"/>
              </a:rPr>
              <a:t>안드로이드</a:t>
            </a:r>
            <a:r>
              <a:rPr kumimoji="0" lang="ko-KR" altLang="en-US" sz="1800" b="1" dirty="0" smtClean="0">
                <a:ea typeface="맑은 고딕" pitchFamily="50" charset="-127"/>
              </a:rPr>
              <a:t> 프로그래밍</a:t>
            </a:r>
            <a:r>
              <a:rPr kumimoji="0" lang="en-US" altLang="ko-KR" sz="1800" b="1" dirty="0" smtClean="0">
                <a:ea typeface="맑은 고딕" pitchFamily="50" charset="-127"/>
              </a:rPr>
              <a:t>(6</a:t>
            </a:r>
            <a:r>
              <a:rPr kumimoji="0" lang="ko-KR" altLang="en-US" sz="1800" b="1" dirty="0" smtClean="0">
                <a:ea typeface="맑은 고딕" pitchFamily="50" charset="-127"/>
              </a:rPr>
              <a:t>판</a:t>
            </a:r>
            <a:r>
              <a:rPr kumimoji="0" lang="en-US" altLang="ko-KR" sz="1800" b="1" dirty="0" smtClean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xmlns="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5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27" b="31957"/>
          <a:stretch/>
        </p:blipFill>
        <p:spPr bwMode="auto">
          <a:xfrm>
            <a:off x="2255076" y="963462"/>
            <a:ext cx="4633848" cy="397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74967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71028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41696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62</a:t>
            </a:r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3997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1751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209800" y="3124200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chemeClr val="accent1"/>
              </a:solidFill>
              <a:effectLst/>
              <a:latin typeface="Verdan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5287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1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6699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2022-01-26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103" r:id="rId1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veloper.android.com/reference/packages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Chapter 04. </a:t>
            </a:r>
            <a:r>
              <a:rPr lang="ko-KR" altLang="en-US" sz="3000" b="1" dirty="0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기본 </a:t>
            </a:r>
            <a:r>
              <a:rPr lang="ko-KR" altLang="en-US" sz="3000" b="1" dirty="0" err="1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위젯</a:t>
            </a:r>
            <a:r>
              <a:rPr lang="ko-KR" altLang="en-US" sz="3000" b="1" dirty="0" smtClean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익히기</a:t>
            </a:r>
            <a:endParaRPr lang="ko-KR" altLang="en-US" sz="3600" b="1" dirty="0" smtClean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087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View </a:t>
            </a:r>
            <a:r>
              <a:rPr lang="ko-KR" altLang="en-US" dirty="0"/>
              <a:t>클래스로부터 상속받은 </a:t>
            </a:r>
            <a:r>
              <a:rPr lang="en-US" altLang="ko-KR" dirty="0"/>
              <a:t>Button</a:t>
            </a:r>
            <a:r>
              <a:rPr lang="ko-KR" altLang="en-US" dirty="0"/>
              <a:t>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전 12.40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33571" y="1849861"/>
            <a:ext cx="6276859" cy="185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114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id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/>
              <a:t>id </a:t>
            </a:r>
            <a:r>
              <a:rPr lang="ko-KR" altLang="en-US" dirty="0"/>
              <a:t>속성은 모든 </a:t>
            </a:r>
            <a:r>
              <a:rPr lang="ko-KR" altLang="en-US" dirty="0" err="1"/>
              <a:t>위젯의</a:t>
            </a:r>
            <a:r>
              <a:rPr lang="ko-KR" altLang="en-US" dirty="0"/>
              <a:t> 아이디를 나타냄</a:t>
            </a:r>
          </a:p>
          <a:p>
            <a:pPr lvl="1"/>
            <a:r>
              <a:rPr lang="en-US" altLang="ko-KR" dirty="0"/>
              <a:t>Java </a:t>
            </a:r>
            <a:r>
              <a:rPr lang="ko-KR" altLang="en-US" dirty="0"/>
              <a:t>코드에서 </a:t>
            </a:r>
            <a:r>
              <a:rPr lang="ko-KR" altLang="en-US" dirty="0" err="1"/>
              <a:t>위젯에</a:t>
            </a:r>
            <a:r>
              <a:rPr lang="ko-KR" altLang="en-US" dirty="0"/>
              <a:t> 접근할 때 </a:t>
            </a:r>
            <a:r>
              <a:rPr lang="en-US" altLang="ko-KR" dirty="0"/>
              <a:t>id </a:t>
            </a:r>
            <a:r>
              <a:rPr lang="ko-KR" altLang="en-US" dirty="0"/>
              <a:t>속성에 지정한 </a:t>
            </a:r>
            <a:r>
              <a:rPr lang="ko-KR" altLang="en-US" dirty="0" smtClean="0"/>
              <a:t>아이디 </a:t>
            </a:r>
            <a:r>
              <a:rPr lang="ko-KR" altLang="en-US" dirty="0"/>
              <a:t>사용</a:t>
            </a:r>
          </a:p>
          <a:p>
            <a:pPr lvl="1"/>
            <a:r>
              <a:rPr lang="en-US" altLang="ko-KR" dirty="0"/>
              <a:t>id </a:t>
            </a:r>
            <a:r>
              <a:rPr lang="ko-KR" altLang="en-US" dirty="0"/>
              <a:t>속성은 </a:t>
            </a:r>
            <a:r>
              <a:rPr lang="ko-KR" altLang="en-US" dirty="0" err="1"/>
              <a:t>위젯에</a:t>
            </a:r>
            <a:r>
              <a:rPr lang="ko-KR" altLang="en-US" dirty="0"/>
              <a:t> 아이디를 새로 부여하는 개념이므로 “</a:t>
            </a:r>
            <a:r>
              <a:rPr lang="en-US" altLang="ko-KR" dirty="0"/>
              <a:t>@+id/” </a:t>
            </a:r>
            <a:r>
              <a:rPr lang="ko-KR" altLang="en-US" dirty="0"/>
              <a:t>형식으로 지정</a:t>
            </a:r>
          </a:p>
          <a:p>
            <a:pPr lvl="1"/>
            <a:r>
              <a:rPr lang="en-US" altLang="ko-KR" dirty="0"/>
              <a:t>/ </a:t>
            </a:r>
            <a:r>
              <a:rPr lang="ko-KR" altLang="en-US" dirty="0"/>
              <a:t>다음에는 새로 지정할 </a:t>
            </a:r>
            <a:r>
              <a:rPr lang="en-US" altLang="ko-KR" dirty="0"/>
              <a:t>id</a:t>
            </a:r>
            <a:r>
              <a:rPr lang="ko-KR" altLang="en-US" dirty="0"/>
              <a:t>를 적음</a:t>
            </a:r>
          </a:p>
          <a:p>
            <a:pPr marL="266700" lvl="1" indent="0">
              <a:buNone/>
            </a:pPr>
            <a:r>
              <a:rPr lang="en-US" altLang="ko-KR" b="1" dirty="0">
                <a:latin typeface="함초롬돋움"/>
                <a:ea typeface="함초롬돋움"/>
                <a:cs typeface="함초롬돋움"/>
              </a:rPr>
              <a:t>→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android:id</a:t>
            </a:r>
            <a:r>
              <a:rPr lang="en-US" altLang="ko-KR" dirty="0"/>
              <a:t>=“@+id/btn1”</a:t>
            </a:r>
            <a:r>
              <a:rPr lang="ko-KR" altLang="en-US" dirty="0"/>
              <a:t>의 </a:t>
            </a:r>
            <a:r>
              <a:rPr lang="ko-KR" altLang="en-US" dirty="0" smtClean="0"/>
              <a:t>의미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버튼 </a:t>
            </a:r>
            <a:r>
              <a:rPr lang="ko-KR" altLang="en-US" dirty="0" err="1"/>
              <a:t>위젯의</a:t>
            </a:r>
            <a:r>
              <a:rPr lang="ko-KR" altLang="en-US" dirty="0"/>
              <a:t> 아이디를 </a:t>
            </a:r>
            <a:r>
              <a:rPr lang="en-US" altLang="ko-KR" dirty="0"/>
              <a:t>btn1</a:t>
            </a:r>
            <a:r>
              <a:rPr lang="ko-KR" altLang="en-US" dirty="0"/>
              <a:t>로 부여한 것</a:t>
            </a:r>
          </a:p>
          <a:p>
            <a:pPr lvl="1"/>
            <a:endParaRPr lang="ko-KR" altLang="en-US" dirty="0"/>
          </a:p>
        </p:txBody>
      </p:sp>
      <p:pic>
        <p:nvPicPr>
          <p:cNvPr id="5" name="Picture 1" descr="스크린샷 2019-02-04 오전 12.41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0441" y="3564747"/>
            <a:ext cx="6863118" cy="5996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0536" y="4419880"/>
            <a:ext cx="7002928" cy="839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931237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id </a:t>
            </a:r>
            <a:r>
              <a:rPr lang="ko-KR" altLang="en-US" dirty="0" smtClean="0"/>
              <a:t>속성의 지정 유</a:t>
            </a:r>
            <a:r>
              <a:rPr lang="en-US" altLang="ko-KR" dirty="0" smtClean="0"/>
              <a:t>/</a:t>
            </a:r>
            <a:r>
              <a:rPr lang="ko-KR" altLang="en-US" dirty="0"/>
              <a:t>무</a:t>
            </a:r>
            <a:endParaRPr lang="en-US" altLang="ko-KR" dirty="0" smtClean="0"/>
          </a:p>
          <a:p>
            <a:pPr lvl="1"/>
            <a:r>
              <a:rPr lang="en-US" altLang="ko-KR" b="0" dirty="0" smtClean="0"/>
              <a:t>Button</a:t>
            </a:r>
            <a:r>
              <a:rPr lang="en-US" altLang="ko-KR" b="0" dirty="0"/>
              <a:t>, </a:t>
            </a:r>
            <a:r>
              <a:rPr lang="en-US" altLang="ko-KR" b="0" dirty="0" err="1"/>
              <a:t>RadioButton</a:t>
            </a:r>
            <a:r>
              <a:rPr lang="en-US" altLang="ko-KR" b="0" dirty="0"/>
              <a:t>, </a:t>
            </a:r>
            <a:r>
              <a:rPr lang="en-US" altLang="ko-KR" b="0" dirty="0" err="1"/>
              <a:t>CheckBox</a:t>
            </a:r>
            <a:r>
              <a:rPr lang="en-US" altLang="ko-KR" b="0" dirty="0"/>
              <a:t> </a:t>
            </a:r>
            <a:r>
              <a:rPr lang="ko-KR" altLang="en-US" b="0" dirty="0"/>
              <a:t>등의 </a:t>
            </a:r>
            <a:r>
              <a:rPr lang="ko-KR" altLang="en-US" b="0" dirty="0" err="1"/>
              <a:t>위젯은</a:t>
            </a:r>
            <a:r>
              <a:rPr lang="ko-KR" altLang="en-US" b="0" dirty="0"/>
              <a:t> 일반적으로 클릭 또는 터치했을 때 어떤 </a:t>
            </a:r>
            <a:r>
              <a:rPr lang="ko-KR" altLang="en-US" b="0" dirty="0" smtClean="0"/>
              <a:t>동작을 </a:t>
            </a:r>
            <a:r>
              <a:rPr lang="ko-KR" altLang="en-US" b="0" dirty="0"/>
              <a:t>하기 위한 것이므로 </a:t>
            </a:r>
            <a:r>
              <a:rPr lang="en-US" altLang="ko-KR" b="0" dirty="0"/>
              <a:t>id </a:t>
            </a:r>
            <a:r>
              <a:rPr lang="ko-KR" altLang="en-US" b="0" dirty="0"/>
              <a:t>속성을 </a:t>
            </a:r>
            <a:r>
              <a:rPr lang="ko-KR" altLang="en-US" b="0" dirty="0" smtClean="0"/>
              <a:t>지정함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하지만 </a:t>
            </a:r>
            <a:r>
              <a:rPr lang="ko-KR" altLang="en-US" b="0" dirty="0"/>
              <a:t>클릭이나 터치를 해도 아무 동작이 필요 </a:t>
            </a:r>
            <a:r>
              <a:rPr lang="ko-KR" altLang="en-US" b="0" dirty="0" smtClean="0"/>
              <a:t>없는 </a:t>
            </a:r>
            <a:r>
              <a:rPr lang="ko-KR" altLang="en-US" b="0" dirty="0" err="1" smtClean="0"/>
              <a:t>텍스트뷰</a:t>
            </a:r>
            <a:r>
              <a:rPr lang="en-US" altLang="ko-KR" dirty="0" smtClean="0"/>
              <a:t>, </a:t>
            </a:r>
            <a:r>
              <a:rPr lang="ko-KR" altLang="en-US" b="0" dirty="0" err="1" smtClean="0"/>
              <a:t>이미지뷰</a:t>
            </a:r>
            <a:r>
              <a:rPr lang="en-US" altLang="ko-KR" b="0" dirty="0" smtClean="0"/>
              <a:t> </a:t>
            </a:r>
            <a:r>
              <a:rPr lang="ko-KR" altLang="en-US" b="0" dirty="0"/>
              <a:t>등은 굳이 </a:t>
            </a:r>
            <a:r>
              <a:rPr lang="en-US" altLang="ko-KR" b="0" dirty="0"/>
              <a:t>id </a:t>
            </a:r>
            <a:r>
              <a:rPr lang="ko-KR" altLang="en-US" b="0" dirty="0"/>
              <a:t>속성을 지정하지 않아도 </a:t>
            </a:r>
            <a:r>
              <a:rPr lang="ko-KR" altLang="en-US" dirty="0" smtClean="0"/>
              <a:t>괜찮</a:t>
            </a:r>
            <a:r>
              <a:rPr lang="ko-KR" altLang="en-US" dirty="0"/>
              <a:t>음</a:t>
            </a:r>
          </a:p>
        </p:txBody>
      </p:sp>
      <p:pic>
        <p:nvPicPr>
          <p:cNvPr id="4" name="Picture 2" descr="스크린샷 2019-02-04 오전 12.42.2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61134" y="2793307"/>
            <a:ext cx="5697308" cy="408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23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layout_width</a:t>
            </a:r>
            <a:r>
              <a:rPr lang="en-US" altLang="ko-KR" dirty="0"/>
              <a:t>, </a:t>
            </a:r>
            <a:r>
              <a:rPr lang="en-US" altLang="ko-KR" dirty="0" err="1"/>
              <a:t>layout_height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 err="1"/>
              <a:t>match_parent</a:t>
            </a:r>
            <a:r>
              <a:rPr lang="en-US" altLang="ko-KR" dirty="0"/>
              <a:t> : </a:t>
            </a:r>
            <a:r>
              <a:rPr lang="ko-KR" altLang="en-US" dirty="0"/>
              <a:t>자신의 부모</a:t>
            </a:r>
            <a:r>
              <a:rPr lang="en-US" altLang="ko-KR" dirty="0"/>
              <a:t>(</a:t>
            </a:r>
            <a:r>
              <a:rPr lang="ko-KR" altLang="en-US" dirty="0"/>
              <a:t>대개는 레이아웃</a:t>
            </a:r>
            <a:r>
              <a:rPr lang="en-US" altLang="ko-KR" dirty="0"/>
              <a:t>)</a:t>
            </a:r>
            <a:r>
              <a:rPr lang="ko-KR" altLang="en-US" dirty="0"/>
              <a:t>에 폭이나 높이를 </a:t>
            </a:r>
            <a:r>
              <a:rPr lang="ko-KR" altLang="en-US" dirty="0" smtClean="0"/>
              <a:t>맞춤</a:t>
            </a:r>
            <a:endParaRPr lang="ko-KR" altLang="en-US" dirty="0"/>
          </a:p>
          <a:p>
            <a:pPr lvl="1"/>
            <a:r>
              <a:rPr lang="en-US" altLang="ko-KR" dirty="0" err="1"/>
              <a:t>wrap_content</a:t>
            </a:r>
            <a:r>
              <a:rPr lang="en-US" altLang="ko-KR" dirty="0"/>
              <a:t> : </a:t>
            </a:r>
            <a:r>
              <a:rPr lang="ko-KR" altLang="en-US" dirty="0"/>
              <a:t>자신의 폭이나 높이를 자신 안의 글자가 들어갈 </a:t>
            </a:r>
            <a:r>
              <a:rPr lang="ko-KR" altLang="en-US" dirty="0" smtClean="0"/>
              <a:t>정도로만 </a:t>
            </a:r>
            <a:r>
              <a:rPr lang="ko-KR" altLang="en-US" dirty="0"/>
              <a:t>설정</a:t>
            </a:r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568069" y="2480802"/>
            <a:ext cx="6007862" cy="4065545"/>
            <a:chOff x="444795" y="2245659"/>
            <a:chExt cx="6007862" cy="4065545"/>
          </a:xfrm>
        </p:grpSpPr>
        <p:pic>
          <p:nvPicPr>
            <p:cNvPr id="4" name="Picture 1" descr="스크린샷 2019-02-04 오전 12.43.0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44795" y="2245659"/>
              <a:ext cx="6000050" cy="2085579"/>
            </a:xfrm>
            <a:prstGeom prst="rect">
              <a:avLst/>
            </a:prstGeom>
          </p:spPr>
        </p:pic>
        <p:pic>
          <p:nvPicPr>
            <p:cNvPr id="5" name="Picture 4" descr="스크린샷 2019-02-04 오전 12.43.13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759" t="3515"/>
            <a:stretch/>
          </p:blipFill>
          <p:spPr>
            <a:xfrm>
              <a:off x="498177" y="4306671"/>
              <a:ext cx="5954480" cy="2004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36895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layout_width</a:t>
            </a:r>
            <a:r>
              <a:rPr lang="en-US" altLang="ko-KR" dirty="0"/>
              <a:t>, </a:t>
            </a:r>
            <a:r>
              <a:rPr lang="en-US" altLang="ko-KR" dirty="0" err="1"/>
              <a:t>layout_height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  <a:p>
            <a:endParaRPr lang="ko-KR" altLang="en-US" dirty="0"/>
          </a:p>
        </p:txBody>
      </p:sp>
      <p:pic>
        <p:nvPicPr>
          <p:cNvPr id="4" name="Picture 2" descr="스크린샷 2019-02-04 오전 12.44.1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448" y="1648089"/>
            <a:ext cx="5605110" cy="1920895"/>
          </a:xfrm>
          <a:prstGeom prst="rect">
            <a:avLst/>
          </a:prstGeom>
        </p:spPr>
      </p:pic>
      <p:pic>
        <p:nvPicPr>
          <p:cNvPr id="5" name="Picture 5" descr="스크린샷 2019-02-04 오전 12.44.3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11" t="1418" r="-1"/>
          <a:stretch/>
        </p:blipFill>
        <p:spPr>
          <a:xfrm>
            <a:off x="3569270" y="3346334"/>
            <a:ext cx="5574730" cy="190876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4284" y="5065605"/>
            <a:ext cx="5414333" cy="1826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2223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background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/>
              <a:t>background </a:t>
            </a:r>
            <a:r>
              <a:rPr lang="ko-KR" altLang="en-US" dirty="0"/>
              <a:t>속성은 </a:t>
            </a:r>
            <a:r>
              <a:rPr lang="ko-KR" altLang="en-US" dirty="0" err="1"/>
              <a:t>위젯의</a:t>
            </a:r>
            <a:r>
              <a:rPr lang="ko-KR" altLang="en-US" dirty="0"/>
              <a:t> 색상을 주로 </a:t>
            </a:r>
            <a:r>
              <a:rPr lang="en-US" altLang="ko-KR" dirty="0"/>
              <a:t>#RRGGBB </a:t>
            </a:r>
            <a:r>
              <a:rPr lang="ko-KR" altLang="en-US" dirty="0"/>
              <a:t>값으로 </a:t>
            </a:r>
            <a:r>
              <a:rPr lang="ko-KR" altLang="en-US" dirty="0" smtClean="0"/>
              <a:t>지정</a:t>
            </a:r>
            <a:endParaRPr lang="ko-KR" altLang="en-US" b="0" dirty="0"/>
          </a:p>
          <a:p>
            <a:pPr lvl="1"/>
            <a:r>
              <a:rPr lang="ko-KR" altLang="en-US" b="0" dirty="0"/>
              <a:t>각 값은 빨간색</a:t>
            </a:r>
            <a:r>
              <a:rPr lang="en-US" altLang="ko-KR" b="0" dirty="0"/>
              <a:t>, </a:t>
            </a:r>
            <a:r>
              <a:rPr lang="ko-KR" altLang="en-US" b="0" dirty="0"/>
              <a:t>초록색</a:t>
            </a:r>
            <a:r>
              <a:rPr lang="en-US" altLang="ko-KR" b="0" dirty="0"/>
              <a:t>, </a:t>
            </a:r>
            <a:r>
              <a:rPr lang="ko-KR" altLang="en-US" b="0" dirty="0"/>
              <a:t>파란색을 </a:t>
            </a:r>
            <a:r>
              <a:rPr lang="ko-KR" altLang="en-US" b="0" dirty="0" smtClean="0"/>
              <a:t>의미함 </a:t>
            </a:r>
            <a:endParaRPr lang="en-US" altLang="ko-KR" b="0" dirty="0" smtClean="0"/>
          </a:p>
          <a:p>
            <a:pPr lvl="1"/>
            <a:r>
              <a:rPr lang="en-US" altLang="ko-KR" b="0" dirty="0" smtClean="0"/>
              <a:t>RR</a:t>
            </a:r>
            <a:r>
              <a:rPr lang="en-US" altLang="ko-KR" b="0" dirty="0"/>
              <a:t>, GG, BB</a:t>
            </a:r>
            <a:r>
              <a:rPr lang="ko-KR" altLang="en-US" b="0" dirty="0"/>
              <a:t>의 위치는 </a:t>
            </a:r>
            <a:r>
              <a:rPr lang="en-US" altLang="ko-KR" b="0" dirty="0"/>
              <a:t>16</a:t>
            </a:r>
            <a:r>
              <a:rPr lang="ko-KR" altLang="en-US" b="0" dirty="0"/>
              <a:t>진수 </a:t>
            </a:r>
            <a:r>
              <a:rPr lang="en-US" altLang="ko-KR" b="0" dirty="0"/>
              <a:t>00~FF</a:t>
            </a:r>
            <a:r>
              <a:rPr lang="ko-KR" altLang="en-US" b="0" dirty="0"/>
              <a:t>로 표현할 수 </a:t>
            </a:r>
            <a:r>
              <a:rPr lang="ko-KR" altLang="en-US" dirty="0" smtClean="0"/>
              <a:t>있</a:t>
            </a:r>
            <a:r>
              <a:rPr lang="ko-KR" altLang="en-US" dirty="0"/>
              <a:t>음</a:t>
            </a:r>
          </a:p>
          <a:p>
            <a:endParaRPr lang="ko-KR" altLang="en-US" dirty="0"/>
          </a:p>
        </p:txBody>
      </p:sp>
      <p:pic>
        <p:nvPicPr>
          <p:cNvPr id="4" name="Picture 2" descr="스크린샷 2019-02-04 오전 12.45.5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1662" y="2814779"/>
            <a:ext cx="6000677" cy="244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452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pic>
        <p:nvPicPr>
          <p:cNvPr id="4" name="Picture 2" descr="스크린샷 2019-02-04 오전 12.46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21028" y="1211964"/>
            <a:ext cx="5501944" cy="493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3424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48525" y="1135262"/>
            <a:ext cx="5646950" cy="46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64117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padding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 smtClean="0"/>
              <a:t>padding</a:t>
            </a:r>
            <a:r>
              <a:rPr lang="ko-KR" altLang="en-US" dirty="0"/>
              <a:t>은 </a:t>
            </a:r>
            <a:r>
              <a:rPr lang="ko-KR" altLang="en-US" dirty="0" err="1"/>
              <a:t>위젯의</a:t>
            </a:r>
            <a:r>
              <a:rPr lang="ko-KR" altLang="en-US" dirty="0"/>
              <a:t> 경계선으로부터 </a:t>
            </a:r>
            <a:r>
              <a:rPr lang="ko-KR" altLang="en-US" dirty="0" err="1"/>
              <a:t>위젯</a:t>
            </a:r>
            <a:r>
              <a:rPr lang="ko-KR" altLang="en-US" dirty="0"/>
              <a:t> 안의 요소가 떨어지도록 설정</a:t>
            </a:r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803858" y="2184530"/>
            <a:ext cx="5536285" cy="4108155"/>
            <a:chOff x="943960" y="2184530"/>
            <a:chExt cx="5536285" cy="4108155"/>
          </a:xfrm>
        </p:grpSpPr>
        <p:pic>
          <p:nvPicPr>
            <p:cNvPr id="4" name="Picture 1" descr="스크린샷 2019-02-04 오전 12.47.4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43960" y="2184530"/>
              <a:ext cx="5536285" cy="1989030"/>
            </a:xfrm>
            <a:prstGeom prst="rect">
              <a:avLst/>
            </a:prstGeom>
          </p:spPr>
        </p:pic>
        <p:pic>
          <p:nvPicPr>
            <p:cNvPr id="5" name="Picture 4" descr="스크린샷 2019-02-04 오전 12.48.1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51" t="3326"/>
            <a:stretch/>
          </p:blipFill>
          <p:spPr>
            <a:xfrm>
              <a:off x="991384" y="4186612"/>
              <a:ext cx="5468400" cy="2106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4001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layout_margin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  <a:p>
            <a:pPr lvl="1"/>
            <a:r>
              <a:rPr lang="ko-KR" altLang="en-US" dirty="0" err="1"/>
              <a:t>위젯과</a:t>
            </a:r>
            <a:r>
              <a:rPr lang="ko-KR" altLang="en-US" dirty="0"/>
              <a:t> </a:t>
            </a:r>
            <a:r>
              <a:rPr lang="ko-KR" altLang="en-US" dirty="0" err="1"/>
              <a:t>위젯</a:t>
            </a:r>
            <a:r>
              <a:rPr lang="ko-KR" altLang="en-US" dirty="0"/>
              <a:t> 사이에 여유를 두고 싶다면 </a:t>
            </a:r>
            <a:r>
              <a:rPr lang="en-US" altLang="ko-KR" dirty="0" err="1"/>
              <a:t>layout_margin</a:t>
            </a:r>
            <a:r>
              <a:rPr lang="en-US" altLang="ko-KR" dirty="0"/>
              <a:t> </a:t>
            </a:r>
            <a:r>
              <a:rPr lang="ko-KR" altLang="en-US" dirty="0"/>
              <a:t>속성을 사용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4" descr="스크린샷 2019-02-04 오전 12.49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9092" y="2175814"/>
            <a:ext cx="5985816" cy="304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2747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dirty="0" err="1">
                <a:latin typeface="+mn-ea"/>
              </a:rPr>
              <a:t>뷰와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err="1">
                <a:latin typeface="+mn-ea"/>
              </a:rPr>
              <a:t>뷰</a:t>
            </a:r>
            <a:r>
              <a:rPr lang="ko-KR" altLang="en-US" sz="2400" dirty="0">
                <a:latin typeface="+mn-ea"/>
              </a:rPr>
              <a:t> 상속을 이해한다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>
                <a:latin typeface="+mn-ea"/>
              </a:rPr>
              <a:t>기본 </a:t>
            </a:r>
            <a:r>
              <a:rPr lang="ko-KR" altLang="en-US" sz="2400" dirty="0" err="1">
                <a:latin typeface="+mn-ea"/>
              </a:rPr>
              <a:t>위젯을</a:t>
            </a:r>
            <a:r>
              <a:rPr lang="ko-KR" altLang="en-US" sz="2400" dirty="0">
                <a:latin typeface="+mn-ea"/>
              </a:rPr>
              <a:t> 다루는 방법을 익힌다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 err="1">
                <a:latin typeface="+mn-ea"/>
              </a:rPr>
              <a:t>안드로이드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err="1">
                <a:latin typeface="+mn-ea"/>
              </a:rPr>
              <a:t>앱의</a:t>
            </a:r>
            <a:r>
              <a:rPr lang="ko-KR" altLang="en-US" sz="2400" dirty="0">
                <a:latin typeface="+mn-ea"/>
              </a:rPr>
              <a:t> 기본적인 프로그래밍을 숙달한다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visibility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/>
              <a:t>visibility </a:t>
            </a:r>
            <a:r>
              <a:rPr lang="ko-KR" altLang="en-US" dirty="0"/>
              <a:t>속성은 </a:t>
            </a:r>
            <a:r>
              <a:rPr lang="ko-KR" altLang="en-US" dirty="0" err="1"/>
              <a:t>위젯을</a:t>
            </a:r>
            <a:r>
              <a:rPr lang="ko-KR" altLang="en-US" dirty="0"/>
              <a:t> 보일 것인지 여부를 결정</a:t>
            </a:r>
          </a:p>
          <a:p>
            <a:pPr lvl="1"/>
            <a:r>
              <a:rPr lang="ko-KR" altLang="en-US" dirty="0"/>
              <a:t>디폴트인 </a:t>
            </a:r>
            <a:r>
              <a:rPr lang="en-US" altLang="ko-KR" dirty="0"/>
              <a:t>visible</a:t>
            </a:r>
            <a:r>
              <a:rPr lang="ko-KR" altLang="en-US" dirty="0"/>
              <a:t>은 보이는 상태</a:t>
            </a:r>
            <a:r>
              <a:rPr lang="en-US" altLang="ko-KR" dirty="0"/>
              <a:t>, invisible</a:t>
            </a:r>
            <a:r>
              <a:rPr lang="ko-KR" altLang="en-US" dirty="0"/>
              <a:t>과 </a:t>
            </a:r>
            <a:r>
              <a:rPr lang="en-US" altLang="ko-KR" dirty="0"/>
              <a:t>gone</a:t>
            </a:r>
            <a:r>
              <a:rPr lang="ko-KR" altLang="en-US" dirty="0"/>
              <a:t>은 안 보이는 </a:t>
            </a:r>
            <a:r>
              <a:rPr lang="ko-KR" altLang="en-US" dirty="0" smtClean="0"/>
              <a:t>상태</a:t>
            </a:r>
            <a:endParaRPr lang="en-US" altLang="ko-KR" dirty="0"/>
          </a:p>
          <a:p>
            <a:pPr lvl="1"/>
            <a:r>
              <a:rPr lang="en-US" altLang="ko-KR" dirty="0" smtClean="0"/>
              <a:t>invisible :</a:t>
            </a:r>
            <a:r>
              <a:rPr lang="ko-KR" altLang="en-US" dirty="0" smtClean="0"/>
              <a:t> 보이지 않을 뿐 원래의 자리를 계속 유지함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gone : </a:t>
            </a:r>
            <a:r>
              <a:rPr lang="ko-KR" altLang="en-US" dirty="0" smtClean="0"/>
              <a:t>보이지 않으며 자리까지 없어짐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546997" y="3135082"/>
            <a:ext cx="6050006" cy="3367786"/>
            <a:chOff x="997625" y="2386108"/>
            <a:chExt cx="6050006" cy="3367786"/>
          </a:xfrm>
        </p:grpSpPr>
        <p:pic>
          <p:nvPicPr>
            <p:cNvPr id="4" name="Picture 1" descr="스크린샷 2019-02-04 오전 12.50.2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97625" y="2386108"/>
              <a:ext cx="6049150" cy="2601135"/>
            </a:xfrm>
            <a:prstGeom prst="rect">
              <a:avLst/>
            </a:prstGeom>
          </p:spPr>
        </p:pic>
        <p:pic>
          <p:nvPicPr>
            <p:cNvPr id="5" name="Picture 5" descr="스크린샷 2019-02-04 오전 12.50.5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8048"/>
            <a:stretch/>
          </p:blipFill>
          <p:spPr>
            <a:xfrm>
              <a:off x="1006128" y="4956310"/>
              <a:ext cx="6041503" cy="797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74959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enabled</a:t>
            </a:r>
            <a:r>
              <a:rPr lang="en-US" altLang="ko-KR" dirty="0"/>
              <a:t>, clickable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 smtClean="0"/>
              <a:t>enabled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위젯의</a:t>
            </a:r>
            <a:r>
              <a:rPr lang="ko-KR" altLang="en-US" dirty="0"/>
              <a:t> 동작 여부 </a:t>
            </a:r>
          </a:p>
          <a:p>
            <a:pPr lvl="1"/>
            <a:r>
              <a:rPr lang="en-US" altLang="ko-KR" dirty="0" smtClean="0"/>
              <a:t>clickable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클릭이나 터치가 가능하도록 함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true</a:t>
            </a:r>
            <a:r>
              <a:rPr lang="ko-KR" altLang="en-US" dirty="0" smtClean="0"/>
              <a:t>와</a:t>
            </a:r>
            <a:r>
              <a:rPr lang="en-US" altLang="ko-KR" dirty="0"/>
              <a:t>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로 지정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디폴트 </a:t>
            </a:r>
            <a:r>
              <a:rPr lang="en-US" altLang="ko-KR" dirty="0" smtClean="0"/>
              <a:t>: true)</a:t>
            </a:r>
          </a:p>
          <a:p>
            <a:pPr lvl="1"/>
            <a:r>
              <a:rPr lang="en-US" altLang="ko-KR" dirty="0" smtClean="0"/>
              <a:t>XML </a:t>
            </a:r>
            <a:r>
              <a:rPr lang="ko-KR" altLang="en-US" dirty="0" smtClean="0"/>
              <a:t>보다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코드에서 주로 사용함</a:t>
            </a:r>
            <a:endParaRPr lang="ko-KR" altLang="en-US" dirty="0"/>
          </a:p>
        </p:txBody>
      </p:sp>
      <p:pic>
        <p:nvPicPr>
          <p:cNvPr id="4" name="Picture 2" descr="스크린샷 2019-02-04 오전 12.52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28488" y="3120067"/>
            <a:ext cx="6287025" cy="249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25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rotation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/>
              <a:t>rotation</a:t>
            </a:r>
            <a:r>
              <a:rPr lang="ko-KR" altLang="en-US" dirty="0"/>
              <a:t>은 </a:t>
            </a:r>
            <a:r>
              <a:rPr lang="ko-KR" altLang="en-US" dirty="0" err="1"/>
              <a:t>위젯을</a:t>
            </a:r>
            <a:r>
              <a:rPr lang="ko-KR" altLang="en-US" dirty="0"/>
              <a:t> 회전시켜서 출력</a:t>
            </a:r>
          </a:p>
          <a:p>
            <a:pPr lvl="1"/>
            <a:r>
              <a:rPr lang="ko-KR" altLang="en-US" dirty="0"/>
              <a:t>값은 각도로 지정</a:t>
            </a:r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전 12.52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28488" y="2455084"/>
            <a:ext cx="6287025" cy="216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9149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88851" y="1268494"/>
            <a:ext cx="6366298" cy="4395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7850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다루기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8983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텍스트뷰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텍스트뷰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b="0" dirty="0" err="1" smtClean="0"/>
              <a:t>텍스트뷰의</a:t>
            </a:r>
            <a:r>
              <a:rPr lang="ko-KR" altLang="en-US" b="0" dirty="0" smtClean="0"/>
              <a:t> 속성</a:t>
            </a:r>
            <a:endParaRPr lang="en-US" altLang="ko-KR" b="0" dirty="0" smtClean="0"/>
          </a:p>
          <a:p>
            <a:pPr lvl="1"/>
            <a:r>
              <a:rPr lang="en-US" altLang="ko-KR" dirty="0" smtClean="0"/>
              <a:t>text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텍스트뷰에</a:t>
            </a:r>
            <a:r>
              <a:rPr lang="ko-KR" altLang="en-US" dirty="0"/>
              <a:t> 나타나는 문자열 표현</a:t>
            </a:r>
          </a:p>
          <a:p>
            <a:pPr lvl="1"/>
            <a:r>
              <a:rPr lang="en-US" altLang="ko-KR" dirty="0" err="1"/>
              <a:t>textColor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글자의 색상을 지정</a:t>
            </a:r>
            <a:r>
              <a:rPr lang="en-US" altLang="ko-KR" dirty="0"/>
              <a:t>, #RRGGBB</a:t>
            </a:r>
            <a:r>
              <a:rPr lang="ko-KR" altLang="en-US" dirty="0"/>
              <a:t>나 </a:t>
            </a:r>
            <a:r>
              <a:rPr lang="en-US" altLang="ko-KR" dirty="0"/>
              <a:t>#AARRGGBB </a:t>
            </a:r>
            <a:r>
              <a:rPr lang="ko-KR" altLang="en-US" dirty="0"/>
              <a:t>형식</a:t>
            </a:r>
          </a:p>
          <a:p>
            <a:pPr lvl="1"/>
            <a:r>
              <a:rPr lang="en-US" altLang="ko-KR" dirty="0" err="1"/>
              <a:t>textSize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글자의 크기를 </a:t>
            </a:r>
            <a:r>
              <a:rPr lang="en-US" altLang="ko-KR" dirty="0" err="1"/>
              <a:t>dp</a:t>
            </a:r>
            <a:r>
              <a:rPr lang="en-US" altLang="ko-KR" dirty="0"/>
              <a:t>, </a:t>
            </a:r>
            <a:r>
              <a:rPr lang="en-US" altLang="ko-KR" dirty="0" err="1"/>
              <a:t>px</a:t>
            </a:r>
            <a:r>
              <a:rPr lang="en-US" altLang="ko-KR" dirty="0"/>
              <a:t>, in, mm, </a:t>
            </a:r>
            <a:r>
              <a:rPr lang="en-US" altLang="ko-KR" dirty="0" err="1"/>
              <a:t>sp</a:t>
            </a:r>
            <a:r>
              <a:rPr lang="en-US" altLang="ko-KR" dirty="0"/>
              <a:t> </a:t>
            </a:r>
            <a:r>
              <a:rPr lang="ko-KR" altLang="en-US" dirty="0"/>
              <a:t>단위로 지정</a:t>
            </a:r>
          </a:p>
          <a:p>
            <a:pPr lvl="1"/>
            <a:r>
              <a:rPr lang="en-US" altLang="ko-KR" dirty="0" smtClean="0"/>
              <a:t>typeface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글자의 글꼴을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값으로 </a:t>
            </a:r>
            <a:r>
              <a:rPr lang="en-US" altLang="ko-KR" dirty="0"/>
              <a:t>sans, serif, </a:t>
            </a:r>
            <a:r>
              <a:rPr lang="en-US" altLang="ko-KR" dirty="0" err="1"/>
              <a:t>monospace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>, </a:t>
            </a:r>
            <a:r>
              <a:rPr lang="ko-KR" altLang="en-US" dirty="0"/>
              <a:t>디폴트는 </a:t>
            </a:r>
            <a:r>
              <a:rPr lang="en-US" altLang="ko-KR" dirty="0"/>
              <a:t>normal</a:t>
            </a:r>
          </a:p>
          <a:p>
            <a:pPr lvl="1"/>
            <a:r>
              <a:rPr lang="en-US" altLang="ko-KR" dirty="0" err="1" smtClean="0"/>
              <a:t>textStyle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글자의 스타일을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값으로 </a:t>
            </a:r>
            <a:r>
              <a:rPr lang="en-US" altLang="ko-KR" dirty="0"/>
              <a:t>bold, italic, </a:t>
            </a:r>
            <a:r>
              <a:rPr lang="en-US" altLang="ko-KR" dirty="0" err="1"/>
              <a:t>bold|italic</a:t>
            </a:r>
            <a:r>
              <a:rPr lang="ko-KR" altLang="en-US" dirty="0"/>
              <a:t>을 설정</a:t>
            </a:r>
            <a:r>
              <a:rPr lang="en-US" altLang="ko-KR" dirty="0"/>
              <a:t>, </a:t>
            </a:r>
            <a:r>
              <a:rPr lang="ko-KR" altLang="en-US" dirty="0"/>
              <a:t>디폴트는 </a:t>
            </a:r>
            <a:r>
              <a:rPr lang="en-US" altLang="ko-KR" dirty="0"/>
              <a:t>normal</a:t>
            </a:r>
          </a:p>
          <a:p>
            <a:pPr lvl="1"/>
            <a:r>
              <a:rPr lang="en-US" altLang="ko-KR" dirty="0" err="1" smtClean="0"/>
              <a:t>singleLine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글이 길어 줄이 넘어갈 경우 강제로 한 줄만 출력하고 문자열의 맨 뒤에 ‘</a:t>
            </a:r>
            <a:r>
              <a:rPr lang="en-US" altLang="ko-KR" dirty="0"/>
              <a:t>...’</a:t>
            </a:r>
            <a:r>
              <a:rPr lang="ko-KR" altLang="en-US" dirty="0"/>
              <a:t>를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값으로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를 설정할 수 있으며 디폴트는 </a:t>
            </a:r>
            <a:r>
              <a:rPr lang="en-US" altLang="ko-KR" dirty="0"/>
              <a:t>false</a:t>
            </a:r>
          </a:p>
          <a:p>
            <a:pPr lvl="1"/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82792" y="1726200"/>
            <a:ext cx="6378417" cy="105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4302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텍스트뷰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8753" y="1271199"/>
            <a:ext cx="6386495" cy="482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72306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코드로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id </a:t>
            </a:r>
            <a:r>
              <a:rPr lang="ko-KR" altLang="en-US" dirty="0" smtClean="0"/>
              <a:t>속성과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만 설정한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파일 </a:t>
            </a:r>
            <a:endParaRPr lang="ko-KR" altLang="en-US" dirty="0"/>
          </a:p>
        </p:txBody>
      </p:sp>
      <p:pic>
        <p:nvPicPr>
          <p:cNvPr id="4" name="Picture 1" descr="스크린샷 2019-02-04 오전 1.51.1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7508" y="1782892"/>
            <a:ext cx="6188984" cy="245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329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코드로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XML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코드로 설정</a:t>
            </a:r>
            <a:endParaRPr lang="ko-KR" altLang="en-US" dirty="0"/>
          </a:p>
        </p:txBody>
      </p:sp>
      <p:pic>
        <p:nvPicPr>
          <p:cNvPr id="7" name="Picture 2" descr="스크린샷 2019-02-04 오전 1.51.4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46984" y="1821723"/>
            <a:ext cx="5850033" cy="373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3858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코드로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많이 사용되는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클래스 또는 </a:t>
            </a:r>
            <a:r>
              <a:rPr lang="en-US" altLang="ko-KR" dirty="0" err="1" smtClean="0"/>
              <a:t>TextView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속성과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324828" y="1910818"/>
            <a:ext cx="4494344" cy="4253147"/>
            <a:chOff x="1122808" y="2247498"/>
            <a:chExt cx="4690021" cy="44383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122808" y="2247498"/>
              <a:ext cx="4690021" cy="338887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3209"/>
            <a:stretch/>
          </p:blipFill>
          <p:spPr>
            <a:xfrm>
              <a:off x="1132931" y="5616233"/>
              <a:ext cx="4668800" cy="1069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44819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01 </a:t>
            </a:r>
            <a:r>
              <a:rPr lang="ko-KR" altLang="en-US" sz="2400" dirty="0" err="1">
                <a:latin typeface="+mn-ea"/>
              </a:rPr>
              <a:t>뷰의</a:t>
            </a:r>
            <a:r>
              <a:rPr lang="ko-KR" altLang="en-US" sz="2400" dirty="0">
                <a:latin typeface="+mn-ea"/>
              </a:rPr>
              <a:t> 개요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02 </a:t>
            </a:r>
            <a:r>
              <a:rPr lang="ko-KR" altLang="en-US" sz="2400" dirty="0">
                <a:latin typeface="+mn-ea"/>
              </a:rPr>
              <a:t>기본 </a:t>
            </a:r>
            <a:r>
              <a:rPr lang="ko-KR" altLang="en-US" sz="2400" dirty="0" err="1">
                <a:latin typeface="+mn-ea"/>
              </a:rPr>
              <a:t>위젯</a:t>
            </a:r>
            <a:r>
              <a:rPr lang="ko-KR" altLang="en-US" sz="2400" dirty="0">
                <a:latin typeface="+mn-ea"/>
              </a:rPr>
              <a:t> 다루기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03 </a:t>
            </a:r>
            <a:r>
              <a:rPr lang="ko-KR" altLang="en-US" sz="2400" dirty="0">
                <a:latin typeface="+mn-ea"/>
              </a:rPr>
              <a:t>기본 </a:t>
            </a:r>
            <a:r>
              <a:rPr lang="ko-KR" altLang="en-US" sz="2400" dirty="0" err="1">
                <a:latin typeface="+mn-ea"/>
              </a:rPr>
              <a:t>위젯</a:t>
            </a:r>
            <a:r>
              <a:rPr lang="ko-KR" altLang="en-US" sz="2400" dirty="0">
                <a:latin typeface="+mn-ea"/>
              </a:rPr>
              <a:t> 활용하기</a:t>
            </a:r>
          </a:p>
        </p:txBody>
      </p:sp>
    </p:spTree>
    <p:extLst>
      <p:ext uri="{BB962C8B-B14F-4D97-AF65-F5344CB8AC3E}">
        <p14:creationId xmlns:p14="http://schemas.microsoft.com/office/powerpoint/2010/main" xmlns="" val="41217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버튼과 </a:t>
            </a:r>
            <a:r>
              <a:rPr lang="ko-KR" altLang="en-US" dirty="0" err="1" smtClean="0"/>
              <a:t>에디트텍스트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사용자에게서 어떤 값을 </a:t>
            </a:r>
            <a:r>
              <a:rPr lang="ko-KR" altLang="en-US" dirty="0" err="1" smtClean="0"/>
              <a:t>입력받기</a:t>
            </a:r>
            <a:r>
              <a:rPr lang="ko-KR" altLang="en-US" dirty="0" smtClean="0"/>
              <a:t> 위한 가장 기본적인 </a:t>
            </a:r>
            <a:r>
              <a:rPr lang="ko-KR" altLang="en-US" dirty="0" err="1" smtClean="0"/>
              <a:t>위젯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View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TextView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상속받으므로 거의 비슷하게 사용 가능 </a:t>
            </a:r>
            <a:endParaRPr lang="ko-KR" altLang="en-US" dirty="0"/>
          </a:p>
        </p:txBody>
      </p:sp>
      <p:cxnSp>
        <p:nvCxnSpPr>
          <p:cNvPr id="4" name="직선 화살표 연결선 3"/>
          <p:cNvCxnSpPr/>
          <p:nvPr/>
        </p:nvCxnSpPr>
        <p:spPr bwMode="auto">
          <a:xfrm>
            <a:off x="4567966" y="3896827"/>
            <a:ext cx="8068" cy="47698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/>
          <p:cNvGrpSpPr/>
          <p:nvPr/>
        </p:nvGrpSpPr>
        <p:grpSpPr>
          <a:xfrm>
            <a:off x="1219671" y="2536501"/>
            <a:ext cx="6704659" cy="3285703"/>
            <a:chOff x="1269991" y="2536501"/>
            <a:chExt cx="6704659" cy="3285703"/>
          </a:xfrm>
        </p:grpSpPr>
        <p:pic>
          <p:nvPicPr>
            <p:cNvPr id="6" name="Picture 2" descr="스크린샷 2019-02-04 오전 1.54.29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18668" y="2536501"/>
              <a:ext cx="6655982" cy="1254670"/>
            </a:xfrm>
            <a:prstGeom prst="rect">
              <a:avLst/>
            </a:prstGeom>
          </p:spPr>
        </p:pic>
        <p:pic>
          <p:nvPicPr>
            <p:cNvPr id="7" name="Picture 4" descr="스크린샷 2019-02-04 오전 1.54.5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69991" y="4536461"/>
              <a:ext cx="6669791" cy="1285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419491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버튼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일반적인 버튼의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pic>
        <p:nvPicPr>
          <p:cNvPr id="6" name="Picture 4" descr="스크린샷 2019-02-04 오전 1.56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7508" y="3666355"/>
            <a:ext cx="6188984" cy="954066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82792" y="1752550"/>
            <a:ext cx="6378417" cy="1228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0360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버튼을 클릭했을 때 동작하는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/>
              <a:t>버튼 변수 선언</a:t>
            </a:r>
          </a:p>
          <a:p>
            <a:pPr lvl="2"/>
            <a:r>
              <a:rPr lang="en-US" altLang="ko-KR" dirty="0"/>
              <a:t>Button </a:t>
            </a:r>
            <a:r>
              <a:rPr lang="en-US" altLang="ko-KR" dirty="0" err="1"/>
              <a:t>mybutton</a:t>
            </a:r>
            <a:r>
              <a:rPr lang="en-US" altLang="ko-KR" dirty="0" smtClean="0"/>
              <a:t>;</a:t>
            </a:r>
          </a:p>
          <a:p>
            <a:pPr lvl="2"/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 smtClean="0"/>
              <a:t>변수에 </a:t>
            </a:r>
            <a:r>
              <a:rPr lang="ko-KR" altLang="en-US" dirty="0"/>
              <a:t>버튼 </a:t>
            </a:r>
            <a:r>
              <a:rPr lang="ko-KR" altLang="en-US" dirty="0" err="1"/>
              <a:t>위젯</a:t>
            </a:r>
            <a:r>
              <a:rPr lang="ko-KR" altLang="en-US" dirty="0"/>
              <a:t> 대입</a:t>
            </a:r>
          </a:p>
          <a:p>
            <a:pPr lvl="2"/>
            <a:r>
              <a:rPr lang="en-US" altLang="ko-KR" dirty="0" err="1"/>
              <a:t>mybutton</a:t>
            </a:r>
            <a:r>
              <a:rPr lang="en-US" altLang="ko-KR" dirty="0"/>
              <a:t> = (Button) </a:t>
            </a:r>
            <a:r>
              <a:rPr lang="en-US" altLang="ko-KR" dirty="0" err="1"/>
              <a:t>findViewById</a:t>
            </a:r>
            <a:r>
              <a:rPr lang="en-US" altLang="ko-KR" dirty="0"/>
              <a:t>(R.id.button1</a:t>
            </a:r>
            <a:r>
              <a:rPr lang="en-US" altLang="ko-KR" dirty="0" smtClean="0"/>
              <a:t>);</a:t>
            </a:r>
          </a:p>
          <a:p>
            <a:pPr lvl="2"/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 smtClean="0"/>
              <a:t>버튼을 </a:t>
            </a:r>
            <a:r>
              <a:rPr lang="ko-KR" altLang="en-US" dirty="0"/>
              <a:t>클릭할 때 동작하는 클래스 정의</a:t>
            </a:r>
          </a:p>
          <a:p>
            <a:pPr lvl="2"/>
            <a:r>
              <a:rPr lang="en-US" altLang="ko-KR" dirty="0" err="1"/>
              <a:t>mybutton.setOnClickListener</a:t>
            </a:r>
            <a:r>
              <a:rPr lang="en-US" altLang="ko-KR" dirty="0"/>
              <a:t>( new </a:t>
            </a:r>
            <a:r>
              <a:rPr lang="en-US" altLang="ko-KR" dirty="0" err="1"/>
              <a:t>View.OnClickListener</a:t>
            </a:r>
            <a:r>
              <a:rPr lang="en-US" altLang="ko-KR" dirty="0"/>
              <a:t>() </a:t>
            </a:r>
            <a:r>
              <a:rPr lang="en-US" altLang="ko-KR" dirty="0" smtClean="0"/>
              <a:t>{</a:t>
            </a:r>
            <a:br>
              <a:rPr lang="en-US" altLang="ko-KR" dirty="0" smtClean="0"/>
            </a:br>
            <a:r>
              <a:rPr lang="en-US" altLang="ko-KR" dirty="0" smtClean="0"/>
              <a:t>    public </a:t>
            </a:r>
            <a:r>
              <a:rPr lang="en-US" altLang="ko-KR" dirty="0"/>
              <a:t>void </a:t>
            </a:r>
            <a:r>
              <a:rPr lang="en-US" altLang="ko-KR" dirty="0" err="1"/>
              <a:t>onClick</a:t>
            </a:r>
            <a:r>
              <a:rPr lang="en-US" altLang="ko-KR" dirty="0"/>
              <a:t>(View v) </a:t>
            </a:r>
            <a:r>
              <a:rPr lang="en-US" altLang="ko-KR" dirty="0" smtClean="0"/>
              <a:t>{</a:t>
            </a:r>
            <a:br>
              <a:rPr lang="en-US" altLang="ko-KR" dirty="0" smtClean="0"/>
            </a:br>
            <a:r>
              <a:rPr lang="en-US" altLang="ko-KR" dirty="0" smtClean="0"/>
              <a:t>        // </a:t>
            </a:r>
            <a:r>
              <a:rPr lang="ko-KR" altLang="en-US" dirty="0"/>
              <a:t>동작 내용을 이 부분에 </a:t>
            </a:r>
            <a:r>
              <a:rPr lang="ko-KR" altLang="en-US" dirty="0" smtClean="0"/>
              <a:t>코딩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}</a:t>
            </a:r>
            <a:br>
              <a:rPr lang="en-US" altLang="ko-KR" dirty="0" smtClean="0"/>
            </a:br>
            <a:r>
              <a:rPr lang="en-US" altLang="ko-KR" dirty="0" smtClean="0"/>
              <a:t>});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939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에디트텍스트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/>
              <a:t>값을 </a:t>
            </a:r>
            <a:r>
              <a:rPr lang="ko-KR" altLang="en-US" dirty="0" err="1"/>
              <a:t>입력받은</a:t>
            </a:r>
            <a:r>
              <a:rPr lang="ko-KR" altLang="en-US" dirty="0"/>
              <a:t> 후 해당 값을 </a:t>
            </a:r>
            <a:r>
              <a:rPr lang="en-US" altLang="ko-KR" dirty="0"/>
              <a:t>Java </a:t>
            </a:r>
            <a:r>
              <a:rPr lang="ko-KR" altLang="en-US" dirty="0"/>
              <a:t>코드에 가져와서 사용하는 용도로 많이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smtClean="0"/>
              <a:t>일반적인 </a:t>
            </a:r>
            <a:r>
              <a:rPr lang="ko-KR" altLang="en-US" dirty="0" err="1" smtClean="0"/>
              <a:t>에디트텍스트의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코드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6" name="Picture 2" descr="스크린샷 2019-02-04 오전 1.58.1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1232" y="3979314"/>
            <a:ext cx="6201537" cy="757691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6930" y="1660104"/>
            <a:ext cx="6350141" cy="120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2989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에디트텍스트의</a:t>
            </a:r>
            <a:r>
              <a:rPr lang="ko-KR" altLang="en-US" dirty="0" smtClean="0"/>
              <a:t> 값을 가져오는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 err="1" smtClean="0"/>
              <a:t>에디트텍스트</a:t>
            </a:r>
            <a:r>
              <a:rPr lang="ko-KR" altLang="en-US" dirty="0" smtClean="0"/>
              <a:t> </a:t>
            </a:r>
            <a:r>
              <a:rPr lang="ko-KR" altLang="en-US" dirty="0"/>
              <a:t>변수 선언</a:t>
            </a:r>
          </a:p>
          <a:p>
            <a:pPr lvl="2"/>
            <a:r>
              <a:rPr lang="en-US" altLang="ko-KR" dirty="0" err="1" smtClean="0"/>
              <a:t>EditText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myEdit</a:t>
            </a:r>
            <a:r>
              <a:rPr lang="en-US" altLang="ko-KR" dirty="0" smtClean="0"/>
              <a:t>;</a:t>
            </a:r>
          </a:p>
          <a:p>
            <a:pPr lvl="2"/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 smtClean="0"/>
              <a:t>변수에 </a:t>
            </a:r>
            <a:r>
              <a:rPr lang="ko-KR" altLang="en-US" dirty="0" err="1" smtClean="0"/>
              <a:t>에디트텍스</a:t>
            </a:r>
            <a:r>
              <a:rPr lang="ko-KR" altLang="en-US" dirty="0" err="1"/>
              <a:t>트</a:t>
            </a:r>
            <a:r>
              <a:rPr lang="ko-KR" altLang="en-US" dirty="0" smtClean="0"/>
              <a:t> </a:t>
            </a:r>
            <a:r>
              <a:rPr lang="ko-KR" altLang="en-US" dirty="0" err="1"/>
              <a:t>위젯</a:t>
            </a:r>
            <a:r>
              <a:rPr lang="ko-KR" altLang="en-US" dirty="0"/>
              <a:t> 대입</a:t>
            </a:r>
          </a:p>
          <a:p>
            <a:pPr lvl="2"/>
            <a:r>
              <a:rPr lang="en-US" altLang="ko-KR" dirty="0" err="1"/>
              <a:t>myEdit</a:t>
            </a:r>
            <a:r>
              <a:rPr lang="en-US" altLang="ko-KR" dirty="0"/>
              <a:t> = (</a:t>
            </a:r>
            <a:r>
              <a:rPr lang="en-US" altLang="ko-KR" dirty="0" err="1"/>
              <a:t>EditText</a:t>
            </a:r>
            <a:r>
              <a:rPr lang="en-US" altLang="ko-KR" dirty="0"/>
              <a:t>) </a:t>
            </a:r>
            <a:r>
              <a:rPr lang="en-US" altLang="ko-KR" dirty="0" err="1"/>
              <a:t>findViewById</a:t>
            </a:r>
            <a:r>
              <a:rPr lang="en-US" altLang="ko-KR" dirty="0"/>
              <a:t>(R.id.edittext1</a:t>
            </a:r>
            <a:r>
              <a:rPr lang="en-US" altLang="ko-KR" dirty="0" smtClean="0"/>
              <a:t>);</a:t>
            </a:r>
          </a:p>
          <a:p>
            <a:pPr lvl="2"/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 err="1"/>
              <a:t>에디트텍스트에</a:t>
            </a:r>
            <a:r>
              <a:rPr lang="ko-KR" altLang="en-US" dirty="0"/>
              <a:t> 입력된 값 가져오기 → 주로 버튼 클릭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안에 삽입</a:t>
            </a:r>
          </a:p>
          <a:p>
            <a:pPr lvl="2"/>
            <a:r>
              <a:rPr lang="en-US" altLang="ko-KR" dirty="0"/>
              <a:t>String </a:t>
            </a:r>
            <a:r>
              <a:rPr lang="en-US" altLang="ko-KR" dirty="0" err="1"/>
              <a:t>myStr</a:t>
            </a:r>
            <a:r>
              <a:rPr lang="en-US" altLang="ko-KR" dirty="0"/>
              <a:t> = </a:t>
            </a:r>
            <a:r>
              <a:rPr lang="en-US" altLang="ko-KR" dirty="0" err="1"/>
              <a:t>myEdit.getText</a:t>
            </a:r>
            <a:r>
              <a:rPr lang="en-US" altLang="ko-KR" dirty="0"/>
              <a:t>().</a:t>
            </a:r>
            <a:r>
              <a:rPr lang="en-US" altLang="ko-KR" dirty="0" err="1"/>
              <a:t>toString</a:t>
            </a:r>
            <a:r>
              <a:rPr lang="en-US" altLang="ko-KR" dirty="0"/>
              <a:t>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3274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4-1 </a:t>
            </a:r>
            <a:r>
              <a:rPr lang="ko-KR" altLang="en-US" dirty="0" err="1" smtClean="0"/>
              <a:t>초간단</a:t>
            </a:r>
            <a:r>
              <a:rPr lang="ko-KR" altLang="en-US" dirty="0" smtClean="0"/>
              <a:t> 계산기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pPr lvl="1"/>
            <a:r>
              <a:rPr lang="ko-KR" altLang="en-US" dirty="0"/>
              <a:t>두 정수를 입력하고 버튼을 누르면 계산 결과가 나오는 계산기</a:t>
            </a:r>
          </a:p>
          <a:p>
            <a:pPr lvl="1"/>
            <a:r>
              <a:rPr lang="ko-KR" altLang="en-US" dirty="0" smtClean="0"/>
              <a:t>가장 </a:t>
            </a:r>
            <a:r>
              <a:rPr lang="ko-KR" altLang="en-US" dirty="0"/>
              <a:t>기본적인 </a:t>
            </a:r>
            <a:r>
              <a:rPr lang="ko-KR" altLang="en-US" dirty="0" err="1"/>
              <a:t>위젯인</a:t>
            </a:r>
            <a:r>
              <a:rPr lang="ko-KR" altLang="en-US" dirty="0"/>
              <a:t> </a:t>
            </a:r>
            <a:r>
              <a:rPr lang="ko-KR" altLang="en-US" dirty="0" err="1"/>
              <a:t>텍스트뷰</a:t>
            </a:r>
            <a:r>
              <a:rPr lang="en-US" altLang="ko-KR" dirty="0"/>
              <a:t>, </a:t>
            </a:r>
            <a:r>
              <a:rPr lang="ko-KR" altLang="en-US" dirty="0" err="1"/>
              <a:t>에디트텍스트</a:t>
            </a:r>
            <a:r>
              <a:rPr lang="en-US" altLang="ko-KR" dirty="0"/>
              <a:t>, </a:t>
            </a:r>
            <a:r>
              <a:rPr lang="ko-KR" altLang="en-US" dirty="0"/>
              <a:t>버튼을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sz="1600" dirty="0" smtClean="0"/>
              <a:t>1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프로젝트 생성</a:t>
            </a:r>
            <a:endParaRPr lang="en-US" altLang="ko-KR" sz="1600" dirty="0" smtClean="0"/>
          </a:p>
          <a:p>
            <a:pPr lvl="1"/>
            <a:r>
              <a:rPr lang="en-US" altLang="ko-KR" sz="1400" dirty="0"/>
              <a:t>(1) </a:t>
            </a:r>
            <a:r>
              <a:rPr lang="ko-KR" altLang="en-US" sz="1400" dirty="0"/>
              <a:t>프로젝트 이름 </a:t>
            </a:r>
            <a:r>
              <a:rPr lang="en-US" altLang="ko-KR" sz="1400" dirty="0"/>
              <a:t>: Project4_1</a:t>
            </a:r>
          </a:p>
          <a:p>
            <a:pPr lvl="1"/>
            <a:r>
              <a:rPr lang="en-US" altLang="ko-KR" sz="1400" dirty="0"/>
              <a:t>(2) </a:t>
            </a:r>
            <a:r>
              <a:rPr lang="ko-KR" altLang="en-US" sz="1400" dirty="0"/>
              <a:t>패키지 이름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com.cookandroid.project4_1</a:t>
            </a:r>
          </a:p>
          <a:p>
            <a:pPr lvl="1"/>
            <a:endParaRPr lang="en-US" altLang="ko-KR" sz="1400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디자인 및 편집</a:t>
            </a:r>
          </a:p>
          <a:p>
            <a:pPr lvl="1"/>
            <a:r>
              <a:rPr lang="en-US" altLang="ko-KR" sz="1400" dirty="0" smtClean="0"/>
              <a:t>(1) </a:t>
            </a:r>
            <a:r>
              <a:rPr lang="ko-KR" altLang="en-US" sz="1400" dirty="0" err="1" smtClean="0"/>
              <a:t>에디트텍스트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2</a:t>
            </a:r>
            <a:r>
              <a:rPr lang="ko-KR" altLang="en-US" sz="1400" dirty="0"/>
              <a:t>개</a:t>
            </a:r>
            <a:r>
              <a:rPr lang="en-US" altLang="ko-KR" sz="1400" dirty="0"/>
              <a:t>, </a:t>
            </a:r>
            <a:r>
              <a:rPr lang="ko-KR" altLang="en-US" sz="1400" dirty="0"/>
              <a:t>버튼 </a:t>
            </a:r>
            <a:r>
              <a:rPr lang="en-US" altLang="ko-KR" sz="1400" dirty="0"/>
              <a:t>4</a:t>
            </a:r>
            <a:r>
              <a:rPr lang="ko-KR" altLang="en-US" sz="1400" dirty="0"/>
              <a:t>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텍스트뷰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개를 </a:t>
            </a:r>
            <a:r>
              <a:rPr lang="ko-KR" altLang="en-US" sz="1400" dirty="0" smtClean="0"/>
              <a:t>생성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(</a:t>
            </a:r>
            <a:r>
              <a:rPr lang="en-US" altLang="ko-KR" sz="1400" dirty="0"/>
              <a:t>2) </a:t>
            </a:r>
            <a:r>
              <a:rPr lang="ko-KR" altLang="en-US" sz="1400" dirty="0"/>
              <a:t>각 </a:t>
            </a:r>
            <a:r>
              <a:rPr lang="ko-KR" altLang="en-US" sz="1400" dirty="0" err="1"/>
              <a:t>위젯에</a:t>
            </a:r>
            <a:r>
              <a:rPr lang="ko-KR" altLang="en-US" sz="1400" dirty="0"/>
              <a:t> </a:t>
            </a:r>
            <a:r>
              <a:rPr lang="en-US" altLang="ko-KR" sz="1400" dirty="0" err="1"/>
              <a:t>layout_margin</a:t>
            </a:r>
            <a:r>
              <a:rPr lang="ko-KR" altLang="en-US" sz="1400" dirty="0"/>
              <a:t>을 적절히 지정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10dp)</a:t>
            </a:r>
          </a:p>
          <a:p>
            <a:pPr lvl="1"/>
            <a:r>
              <a:rPr lang="en-US" altLang="ko-KR" sz="1400" dirty="0"/>
              <a:t>(3) </a:t>
            </a:r>
            <a:r>
              <a:rPr lang="en-US" altLang="ko-KR" sz="1400" dirty="0" err="1"/>
              <a:t>TextView</a:t>
            </a:r>
            <a:r>
              <a:rPr lang="ko-KR" altLang="en-US" sz="1400" dirty="0"/>
              <a:t>는 색상</a:t>
            </a:r>
            <a:r>
              <a:rPr lang="en-US" altLang="ko-KR" sz="1400" dirty="0"/>
              <a:t>- </a:t>
            </a:r>
            <a:r>
              <a:rPr lang="ko-KR" altLang="en-US" sz="1400" dirty="0"/>
              <a:t>빨간색</a:t>
            </a:r>
            <a:r>
              <a:rPr lang="en-US" altLang="ko-KR" sz="1400" dirty="0"/>
              <a:t>, </a:t>
            </a:r>
            <a:r>
              <a:rPr lang="ko-KR" altLang="en-US" sz="1400" dirty="0"/>
              <a:t>글자 크기</a:t>
            </a:r>
            <a:r>
              <a:rPr lang="en-US" altLang="ko-KR" sz="1400" dirty="0"/>
              <a:t>- 30dp</a:t>
            </a:r>
            <a:r>
              <a:rPr lang="ko-KR" altLang="en-US" sz="1400" dirty="0"/>
              <a:t>로 지정</a:t>
            </a:r>
          </a:p>
          <a:p>
            <a:pPr lvl="1"/>
            <a:r>
              <a:rPr lang="en-US" altLang="ko-KR" sz="1400" dirty="0"/>
              <a:t>(4) </a:t>
            </a:r>
            <a:r>
              <a:rPr lang="ko-KR" altLang="en-US" sz="1400" dirty="0"/>
              <a:t>각 </a:t>
            </a:r>
            <a:r>
              <a:rPr lang="ko-KR" altLang="en-US" sz="1400" dirty="0" err="1"/>
              <a:t>위젯의</a:t>
            </a:r>
            <a:r>
              <a:rPr lang="ko-KR" altLang="en-US" sz="1400" dirty="0"/>
              <a:t> </a:t>
            </a:r>
            <a:r>
              <a:rPr lang="en-US" altLang="ko-KR" sz="1400" dirty="0"/>
              <a:t>id</a:t>
            </a:r>
            <a:r>
              <a:rPr lang="ko-KR" altLang="en-US" sz="1400" dirty="0"/>
              <a:t>는 위에서부터 차례로 </a:t>
            </a:r>
            <a:br>
              <a:rPr lang="ko-KR" altLang="en-US" sz="1400" dirty="0"/>
            </a:br>
            <a:r>
              <a:rPr lang="en-US" altLang="ko-KR" sz="1400" dirty="0"/>
              <a:t>Edit1, Edit2, </a:t>
            </a:r>
            <a:r>
              <a:rPr lang="en-US" altLang="ko-KR" sz="1400" dirty="0" err="1"/>
              <a:t>BtnAdd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BtnSub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BtnMul</a:t>
            </a:r>
            <a:r>
              <a:rPr lang="en-US" altLang="ko-KR" sz="1400" dirty="0"/>
              <a:t>, </a:t>
            </a:r>
            <a:r>
              <a:rPr lang="en-US" altLang="ko-KR" sz="1400" dirty="0" err="1" smtClean="0"/>
              <a:t>BtnDiv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TextResult</a:t>
            </a:r>
            <a:r>
              <a:rPr lang="ko-KR" altLang="en-US" sz="1400" dirty="0"/>
              <a:t>로 함</a:t>
            </a:r>
          </a:p>
          <a:p>
            <a:endParaRPr lang="en-US" altLang="ko-KR" sz="1600" dirty="0" smtClean="0"/>
          </a:p>
          <a:p>
            <a:pPr lvl="1"/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48115" y="2748566"/>
            <a:ext cx="2049993" cy="362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078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75543" y="1235572"/>
            <a:ext cx="5592914" cy="526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39859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4-1 </a:t>
            </a:r>
            <a:r>
              <a:rPr lang="ko-KR" altLang="en-US" dirty="0" err="1" smtClean="0"/>
              <a:t>초간단</a:t>
            </a:r>
            <a:r>
              <a:rPr lang="ko-KR" altLang="en-US" dirty="0" smtClean="0"/>
              <a:t> 계산기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sz="1400" dirty="0"/>
              <a:t>(1) Project Tree</a:t>
            </a:r>
            <a:r>
              <a:rPr lang="ko-KR" altLang="en-US" sz="1400" dirty="0"/>
              <a:t>에서 </a:t>
            </a:r>
            <a:r>
              <a:rPr lang="en-US" altLang="ko-KR" sz="1400" dirty="0"/>
              <a:t>[app]-[java]-[</a:t>
            </a:r>
            <a:r>
              <a:rPr lang="ko-KR" altLang="en-US" sz="1400" dirty="0" smtClean="0"/>
              <a:t>패키지 이름</a:t>
            </a:r>
            <a:r>
              <a:rPr lang="en-US" altLang="ko-KR" sz="1400" dirty="0"/>
              <a:t>]-[</a:t>
            </a:r>
            <a:r>
              <a:rPr lang="en-US" altLang="ko-KR" sz="1400" dirty="0" err="1"/>
              <a:t>MainActivity</a:t>
            </a:r>
            <a:r>
              <a:rPr lang="en-US" altLang="ko-KR" sz="1400" dirty="0"/>
              <a:t>]</a:t>
            </a:r>
            <a:r>
              <a:rPr lang="ko-KR" altLang="en-US" sz="1400" dirty="0"/>
              <a:t>에 아래 변수 선언</a:t>
            </a:r>
          </a:p>
          <a:p>
            <a:pPr lvl="2"/>
            <a:r>
              <a:rPr lang="en-US" altLang="ko-KR" sz="1200" dirty="0"/>
              <a:t>activity_main.xml</a:t>
            </a:r>
            <a:r>
              <a:rPr lang="ko-KR" altLang="en-US" sz="1200" dirty="0"/>
              <a:t>의 </a:t>
            </a:r>
            <a:r>
              <a:rPr lang="en-US" altLang="ko-KR" sz="1200" dirty="0"/>
              <a:t>7</a:t>
            </a:r>
            <a:r>
              <a:rPr lang="ko-KR" altLang="en-US" sz="1200" dirty="0"/>
              <a:t>개 </a:t>
            </a:r>
            <a:r>
              <a:rPr lang="ko-KR" altLang="en-US" sz="1200" dirty="0" err="1"/>
              <a:t>위젯에</a:t>
            </a:r>
            <a:r>
              <a:rPr lang="ko-KR" altLang="en-US" sz="1200" dirty="0"/>
              <a:t> 대응할 </a:t>
            </a:r>
            <a:r>
              <a:rPr lang="ko-KR" altLang="en-US" sz="1200" dirty="0" err="1"/>
              <a:t>위젯</a:t>
            </a:r>
            <a:r>
              <a:rPr lang="ko-KR" altLang="en-US" sz="1200" dirty="0"/>
              <a:t> 변수 </a:t>
            </a:r>
            <a:r>
              <a:rPr lang="en-US" altLang="ko-KR" sz="1200" dirty="0"/>
              <a:t>7</a:t>
            </a:r>
            <a:r>
              <a:rPr lang="ko-KR" altLang="en-US" sz="1200" dirty="0"/>
              <a:t>개</a:t>
            </a:r>
          </a:p>
          <a:p>
            <a:pPr lvl="2"/>
            <a:r>
              <a:rPr lang="ko-KR" altLang="en-US" sz="1200" dirty="0"/>
              <a:t>입력될 </a:t>
            </a:r>
            <a:r>
              <a:rPr lang="en-US" altLang="ko-KR" sz="1200" dirty="0"/>
              <a:t>2</a:t>
            </a:r>
            <a:r>
              <a:rPr lang="ko-KR" altLang="en-US" sz="1200" dirty="0"/>
              <a:t>개 문자열을 저장할 문자열 변수 </a:t>
            </a:r>
            <a:r>
              <a:rPr lang="en-US" altLang="ko-KR" sz="1200" dirty="0"/>
              <a:t>2</a:t>
            </a:r>
            <a:r>
              <a:rPr lang="ko-KR" altLang="en-US" sz="1200" dirty="0"/>
              <a:t>개</a:t>
            </a:r>
          </a:p>
          <a:p>
            <a:pPr lvl="2"/>
            <a:r>
              <a:rPr lang="ko-KR" altLang="en-US" sz="1200" dirty="0"/>
              <a:t>계산 결과를 저장할 정수 변수 </a:t>
            </a:r>
            <a:r>
              <a:rPr lang="en-US" altLang="ko-KR" sz="1200" dirty="0"/>
              <a:t>1</a:t>
            </a:r>
            <a:r>
              <a:rPr lang="ko-KR" altLang="en-US" sz="1200" dirty="0"/>
              <a:t>개</a:t>
            </a:r>
          </a:p>
        </p:txBody>
      </p:sp>
      <p:pic>
        <p:nvPicPr>
          <p:cNvPr id="6" name="Picture 1" descr="스크린샷 2019-02-04 오전 2.01.1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79808" y="3209171"/>
            <a:ext cx="5584385" cy="272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8283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4-1 </a:t>
            </a:r>
            <a:r>
              <a:rPr lang="ko-KR" altLang="en-US" dirty="0" err="1" smtClean="0"/>
              <a:t>초간단</a:t>
            </a:r>
            <a:r>
              <a:rPr lang="ko-KR" altLang="en-US" dirty="0" smtClean="0"/>
              <a:t> 계산기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sz="1400" dirty="0"/>
              <a:t>(2) </a:t>
            </a:r>
            <a:r>
              <a:rPr lang="ko-KR" altLang="en-US" sz="1400" dirty="0"/>
              <a:t>메인 </a:t>
            </a:r>
            <a:r>
              <a:rPr lang="ko-KR" altLang="en-US" sz="1400" dirty="0" err="1"/>
              <a:t>메소드인</a:t>
            </a:r>
            <a:r>
              <a:rPr lang="ko-KR" altLang="en-US" sz="1400" dirty="0"/>
              <a:t> </a:t>
            </a:r>
            <a:r>
              <a:rPr lang="en-US" altLang="ko-KR" sz="1400" dirty="0" err="1"/>
              <a:t>onCreate</a:t>
            </a:r>
            <a:r>
              <a:rPr lang="en-US" altLang="ko-KR" sz="1400" dirty="0"/>
              <a:t>( ) </a:t>
            </a:r>
            <a:r>
              <a:rPr lang="ko-KR" altLang="en-US" sz="1400" dirty="0"/>
              <a:t>내부를 코딩 </a:t>
            </a:r>
            <a:r>
              <a:rPr lang="en-US" altLang="ko-KR" sz="1400" dirty="0"/>
              <a:t>- &lt;</a:t>
            </a:r>
            <a:r>
              <a:rPr lang="ko-KR" altLang="en-US" sz="1400" dirty="0"/>
              <a:t>더하기</a:t>
            </a:r>
            <a:r>
              <a:rPr lang="en-US" altLang="ko-KR" sz="1400" dirty="0"/>
              <a:t>&gt; </a:t>
            </a:r>
            <a:r>
              <a:rPr lang="ko-KR" altLang="en-US" sz="1400" dirty="0"/>
              <a:t>부분</a:t>
            </a:r>
          </a:p>
          <a:p>
            <a:pPr lvl="2"/>
            <a:r>
              <a:rPr lang="ko-KR" altLang="en-US" sz="1200" dirty="0" err="1"/>
              <a:t>에디트텍스트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개를 변수에 대입</a:t>
            </a:r>
          </a:p>
          <a:p>
            <a:pPr lvl="2"/>
            <a:r>
              <a:rPr lang="ko-KR" altLang="en-US" sz="1200" dirty="0"/>
              <a:t>버튼</a:t>
            </a:r>
            <a:r>
              <a:rPr lang="en-US" altLang="ko-KR" sz="1200" dirty="0"/>
              <a:t>(</a:t>
            </a:r>
            <a:r>
              <a:rPr lang="ko-KR" altLang="en-US" sz="1200" dirty="0"/>
              <a:t>더하기</a:t>
            </a:r>
            <a:r>
              <a:rPr lang="en-US" altLang="ko-KR" sz="1200" dirty="0"/>
              <a:t>) 1</a:t>
            </a:r>
            <a:r>
              <a:rPr lang="ko-KR" altLang="en-US" sz="1200" dirty="0"/>
              <a:t>개를 변수에 대입</a:t>
            </a:r>
          </a:p>
          <a:p>
            <a:pPr lvl="2"/>
            <a:r>
              <a:rPr lang="ko-KR" altLang="en-US" sz="1200" dirty="0" err="1"/>
              <a:t>텍스트뷰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개를 변수에 대입</a:t>
            </a:r>
          </a:p>
          <a:p>
            <a:pPr lvl="1"/>
            <a:endParaRPr lang="ko-KR" altLang="en-US" sz="1400" dirty="0"/>
          </a:p>
        </p:txBody>
      </p:sp>
      <p:pic>
        <p:nvPicPr>
          <p:cNvPr id="7" name="Picture 3" descr="스크린샷 2019-02-04 오전 2.01.5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99551" y="3252808"/>
            <a:ext cx="5744899" cy="263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37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4-1 </a:t>
            </a:r>
            <a:r>
              <a:rPr lang="ko-KR" altLang="en-US" dirty="0" err="1" smtClean="0"/>
              <a:t>초간단</a:t>
            </a:r>
            <a:r>
              <a:rPr lang="ko-KR" altLang="en-US" dirty="0" smtClean="0"/>
              <a:t> 계산기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sz="1400" dirty="0"/>
              <a:t>(3) </a:t>
            </a:r>
            <a:r>
              <a:rPr lang="ko-KR" altLang="en-US" sz="1400" dirty="0"/>
              <a:t>메인 </a:t>
            </a:r>
            <a:r>
              <a:rPr lang="ko-KR" altLang="en-US" sz="1400" dirty="0" err="1"/>
              <a:t>메소드인</a:t>
            </a:r>
            <a:r>
              <a:rPr lang="ko-KR" altLang="en-US" sz="1400" dirty="0"/>
              <a:t> </a:t>
            </a:r>
            <a:r>
              <a:rPr lang="en-US" altLang="ko-KR" sz="1400" dirty="0" err="1"/>
              <a:t>onCreate</a:t>
            </a:r>
            <a:r>
              <a:rPr lang="en-US" altLang="ko-KR" sz="1400" dirty="0"/>
              <a:t>( ) </a:t>
            </a:r>
            <a:r>
              <a:rPr lang="ko-KR" altLang="en-US" sz="1400" dirty="0"/>
              <a:t>내부를 코딩 </a:t>
            </a:r>
            <a:r>
              <a:rPr lang="en-US" altLang="ko-KR" sz="1400" dirty="0"/>
              <a:t>- &lt;</a:t>
            </a:r>
            <a:r>
              <a:rPr lang="ko-KR" altLang="en-US" sz="1400" dirty="0"/>
              <a:t>더하기</a:t>
            </a:r>
            <a:r>
              <a:rPr lang="en-US" altLang="ko-KR" sz="1400" dirty="0"/>
              <a:t>&gt; </a:t>
            </a:r>
            <a:r>
              <a:rPr lang="ko-KR" altLang="en-US" sz="1400" dirty="0"/>
              <a:t>버튼 클릭했을 때 동작</a:t>
            </a:r>
          </a:p>
          <a:p>
            <a:pPr lvl="2"/>
            <a:r>
              <a:rPr lang="ko-KR" altLang="en-US" sz="1200" dirty="0"/>
              <a:t>버튼에 터치 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정의</a:t>
            </a:r>
          </a:p>
          <a:p>
            <a:pPr lvl="2"/>
            <a:r>
              <a:rPr lang="ko-KR" altLang="en-US" sz="1200" dirty="0"/>
              <a:t>터치 시에 동작하는 내용을 </a:t>
            </a:r>
            <a:r>
              <a:rPr lang="en-US" altLang="ko-KR" sz="1200" dirty="0" err="1"/>
              <a:t>onTouch</a:t>
            </a:r>
            <a:r>
              <a:rPr lang="en-US" altLang="ko-KR" sz="1200" dirty="0"/>
              <a:t>( )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안에 코딩</a:t>
            </a:r>
          </a:p>
          <a:p>
            <a:pPr lvl="1"/>
            <a:endParaRPr lang="ko-KR" altLang="en-US" sz="1400" dirty="0"/>
          </a:p>
        </p:txBody>
      </p:sp>
      <p:pic>
        <p:nvPicPr>
          <p:cNvPr id="6" name="Picture 1" descr="스크린샷 2019-02-04 오전 2.02.3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57641" y="3008709"/>
            <a:ext cx="5828719" cy="247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32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뷰의</a:t>
            </a:r>
            <a:r>
              <a:rPr lang="ko-KR" altLang="en-US" dirty="0" smtClean="0"/>
              <a:t> 개요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888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4-1 </a:t>
            </a:r>
            <a:r>
              <a:rPr lang="ko-KR" altLang="en-US" dirty="0" err="1" smtClean="0"/>
              <a:t>초간단</a:t>
            </a:r>
            <a:r>
              <a:rPr lang="ko-KR" altLang="en-US" dirty="0" smtClean="0"/>
              <a:t> 계산기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4 </a:t>
            </a:r>
            <a:r>
              <a:rPr lang="ko-KR" altLang="en-US" sz="1600" dirty="0" smtClean="0"/>
              <a:t>프로젝트 </a:t>
            </a:r>
            <a:r>
              <a:rPr lang="ko-KR" altLang="en-US" sz="1600" dirty="0"/>
              <a:t>실행 및 결과 확인 </a:t>
            </a:r>
          </a:p>
          <a:p>
            <a:pPr lvl="1"/>
            <a:r>
              <a:rPr lang="en-US" altLang="ko-KR" sz="1400" dirty="0" smtClean="0"/>
              <a:t>(1</a:t>
            </a:r>
            <a:r>
              <a:rPr lang="en-US" altLang="ko-KR" sz="1400" dirty="0"/>
              <a:t>) [Run As]-[Run ‘app’] </a:t>
            </a:r>
            <a:r>
              <a:rPr lang="ko-KR" altLang="en-US" sz="1400" dirty="0"/>
              <a:t>선택 혹은 </a:t>
            </a:r>
            <a:r>
              <a:rPr lang="en-US" altLang="ko-KR" sz="1400" dirty="0"/>
              <a:t>[Run ‘app’] </a:t>
            </a:r>
            <a:r>
              <a:rPr lang="ko-KR" altLang="en-US" sz="1400" dirty="0"/>
              <a:t>아이콘 </a:t>
            </a:r>
            <a:r>
              <a:rPr lang="ko-KR" altLang="en-US" sz="1400" dirty="0" smtClean="0"/>
              <a:t>클릭하여 실행</a:t>
            </a:r>
            <a:endParaRPr lang="ko-KR" altLang="en-US" sz="1400" dirty="0"/>
          </a:p>
          <a:p>
            <a:endParaRPr lang="ko-KR" altLang="en-US" sz="1600" dirty="0"/>
          </a:p>
          <a:p>
            <a:r>
              <a:rPr lang="en-US" altLang="ko-KR" sz="1600" dirty="0"/>
              <a:t>[</a:t>
            </a:r>
            <a:r>
              <a:rPr lang="ko-KR" altLang="en-US" sz="1600" dirty="0"/>
              <a:t>반복</a:t>
            </a:r>
            <a:r>
              <a:rPr lang="en-US" altLang="ko-KR" sz="1600" dirty="0"/>
              <a:t>] 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sz="1400" dirty="0" smtClean="0"/>
              <a:t>(1) </a:t>
            </a:r>
            <a:r>
              <a:rPr lang="ko-KR" altLang="en-US" sz="1400" dirty="0" smtClean="0"/>
              <a:t>빼기</a:t>
            </a:r>
            <a:r>
              <a:rPr lang="en-US" altLang="ko-KR" sz="1400" dirty="0"/>
              <a:t>, </a:t>
            </a:r>
            <a:r>
              <a:rPr lang="ko-KR" altLang="en-US" sz="1400" dirty="0"/>
              <a:t>곱하기</a:t>
            </a:r>
            <a:r>
              <a:rPr lang="en-US" altLang="ko-KR" sz="1400" dirty="0"/>
              <a:t>, </a:t>
            </a:r>
            <a:r>
              <a:rPr lang="ko-KR" altLang="en-US" sz="1400" dirty="0"/>
              <a:t>나누기 코드 작성</a:t>
            </a:r>
          </a:p>
          <a:p>
            <a:pPr lvl="1"/>
            <a:r>
              <a:rPr lang="ko-KR" altLang="en-US" sz="1400" dirty="0"/>
              <a:t>완성된 코드 </a:t>
            </a:r>
            <a:r>
              <a:rPr lang="en-US" altLang="ko-KR" sz="1400" dirty="0"/>
              <a:t>: </a:t>
            </a:r>
            <a:r>
              <a:rPr lang="ko-KR" altLang="en-US" sz="1400" dirty="0"/>
              <a:t>다음 슬라이드 </a:t>
            </a:r>
          </a:p>
        </p:txBody>
      </p:sp>
    </p:spTree>
    <p:extLst>
      <p:ext uri="{BB962C8B-B14F-4D97-AF65-F5344CB8AC3E}">
        <p14:creationId xmlns:p14="http://schemas.microsoft.com/office/powerpoint/2010/main" xmlns="" val="29512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4-1 </a:t>
            </a:r>
            <a:r>
              <a:rPr lang="ko-KR" altLang="en-US" dirty="0" err="1" smtClean="0"/>
              <a:t>초간단</a:t>
            </a:r>
            <a:r>
              <a:rPr lang="ko-KR" altLang="en-US" dirty="0" smtClean="0"/>
              <a:t> 계산기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</p:txBody>
      </p:sp>
      <p:pic>
        <p:nvPicPr>
          <p:cNvPr id="4" name="Picture 3" descr="스크린샷 2019-02-04 오전 2.03.3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31720" y="1657708"/>
            <a:ext cx="5280560" cy="506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281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976084" y="1101386"/>
            <a:ext cx="5191833" cy="5568519"/>
            <a:chOff x="208302" y="1049132"/>
            <a:chExt cx="5191833" cy="5568519"/>
          </a:xfrm>
        </p:grpSpPr>
        <p:pic>
          <p:nvPicPr>
            <p:cNvPr id="7" name="Picture 4" descr="스크린샷 2019-02-04 오전 2.03.55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20785" y="1049132"/>
              <a:ext cx="5144198" cy="2433428"/>
            </a:xfrm>
            <a:prstGeom prst="rect">
              <a:avLst/>
            </a:prstGeom>
          </p:spPr>
        </p:pic>
        <p:pic>
          <p:nvPicPr>
            <p:cNvPr id="8" name="Picture 5" descr="스크린샷 2019-02-04 오전 2.04.07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575"/>
            <a:stretch/>
          </p:blipFill>
          <p:spPr>
            <a:xfrm>
              <a:off x="208302" y="3403659"/>
              <a:ext cx="5191833" cy="3213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2136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58031" y="986996"/>
            <a:ext cx="5827939" cy="5772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8824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ko-KR" altLang="en-US" dirty="0" smtClean="0"/>
              <a:t>활용하기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1876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컴파운드버튼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CompoundButton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sz="100" dirty="0" smtClean="0"/>
          </a:p>
          <a:p>
            <a:pPr lvl="1"/>
            <a:r>
              <a:rPr lang="en-US" altLang="ko-KR" dirty="0"/>
              <a:t>Button </a:t>
            </a:r>
            <a:r>
              <a:rPr lang="ko-KR" altLang="en-US" dirty="0"/>
              <a:t>클래스의 하위 클래스</a:t>
            </a:r>
          </a:p>
          <a:p>
            <a:pPr lvl="1"/>
            <a:r>
              <a:rPr lang="ko-KR" altLang="en-US" dirty="0"/>
              <a:t>체크박스</a:t>
            </a:r>
            <a:r>
              <a:rPr lang="en-US" altLang="ko-KR" dirty="0"/>
              <a:t>, </a:t>
            </a:r>
            <a:r>
              <a:rPr lang="ko-KR" altLang="en-US" dirty="0"/>
              <a:t>라디오버튼</a:t>
            </a:r>
            <a:r>
              <a:rPr lang="en-US" altLang="ko-KR" dirty="0"/>
              <a:t>, </a:t>
            </a:r>
            <a:r>
              <a:rPr lang="ko-KR" altLang="en-US" dirty="0"/>
              <a:t>스위치</a:t>
            </a:r>
            <a:r>
              <a:rPr lang="en-US" altLang="ko-KR" dirty="0"/>
              <a:t>, </a:t>
            </a:r>
            <a:r>
              <a:rPr lang="ko-KR" altLang="en-US" dirty="0" err="1"/>
              <a:t>토글버튼의</a:t>
            </a:r>
            <a:r>
              <a:rPr lang="ko-KR" altLang="en-US" dirty="0"/>
              <a:t> 상위 클래스</a:t>
            </a:r>
          </a:p>
          <a:p>
            <a:pPr lvl="1"/>
            <a:endParaRPr lang="ko-KR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2720" y="1805191"/>
            <a:ext cx="5798561" cy="2254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37982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컴파운드버튼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체크박스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체크할 때마다 상태가 체크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언체크로</a:t>
            </a:r>
            <a:r>
              <a:rPr lang="ko-KR" altLang="en-US" dirty="0" smtClean="0"/>
              <a:t> 변경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체크박스가 있어도 서로 독립적으로 동작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따라서 여러 개를 동시에 체크할 수 있음</a:t>
            </a:r>
            <a:endParaRPr lang="ko-KR" altLang="en-US" dirty="0"/>
          </a:p>
        </p:txBody>
      </p:sp>
      <p:pic>
        <p:nvPicPr>
          <p:cNvPr id="6" name="Picture 2" descr="스크린샷 2019-02-04 오전 2.08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9535" y="2707380"/>
            <a:ext cx="5804931" cy="27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336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컴파운드버튼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196752"/>
            <a:ext cx="8517362" cy="5400600"/>
          </a:xfrm>
        </p:spPr>
        <p:txBody>
          <a:bodyPr/>
          <a:lstStyle/>
          <a:p>
            <a:r>
              <a:rPr lang="ko-KR" altLang="en-US" dirty="0"/>
              <a:t>체크박스에서 체크와 </a:t>
            </a:r>
            <a:r>
              <a:rPr lang="ko-KR" altLang="en-US" dirty="0" err="1"/>
              <a:t>언체크가</a:t>
            </a:r>
            <a:r>
              <a:rPr lang="ko-KR" altLang="en-US" dirty="0"/>
              <a:t> </a:t>
            </a:r>
            <a:r>
              <a:rPr lang="ko-KR" altLang="en-US" dirty="0" smtClean="0"/>
              <a:t>바뀔 때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버튼 클릭과 절차가 거의 동일함 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/>
              <a:t>체크박스 변수 선언</a:t>
            </a:r>
          </a:p>
          <a:p>
            <a:pPr lvl="2"/>
            <a:r>
              <a:rPr lang="en-US" altLang="ko-KR" dirty="0" err="1"/>
              <a:t>CheckBox</a:t>
            </a:r>
            <a:r>
              <a:rPr lang="en-US" altLang="ko-KR" dirty="0"/>
              <a:t> </a:t>
            </a:r>
            <a:r>
              <a:rPr lang="en-US" altLang="ko-KR" dirty="0" err="1"/>
              <a:t>mycheck</a:t>
            </a:r>
            <a:r>
              <a:rPr lang="en-US" altLang="ko-KR" dirty="0" smtClean="0"/>
              <a:t>;</a:t>
            </a:r>
          </a:p>
          <a:p>
            <a:pPr lvl="2"/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 smtClean="0"/>
              <a:t>변수에 </a:t>
            </a:r>
            <a:r>
              <a:rPr lang="ko-KR" altLang="en-US" dirty="0"/>
              <a:t>체크박스 </a:t>
            </a:r>
            <a:r>
              <a:rPr lang="ko-KR" altLang="en-US" dirty="0" err="1"/>
              <a:t>위젯</a:t>
            </a:r>
            <a:r>
              <a:rPr lang="ko-KR" altLang="en-US" dirty="0"/>
              <a:t> 대입</a:t>
            </a:r>
          </a:p>
          <a:p>
            <a:pPr lvl="2"/>
            <a:r>
              <a:rPr lang="en-US" altLang="ko-KR" dirty="0" err="1"/>
              <a:t>mycheck</a:t>
            </a:r>
            <a:r>
              <a:rPr lang="en-US" altLang="ko-KR" dirty="0"/>
              <a:t> = (</a:t>
            </a:r>
            <a:r>
              <a:rPr lang="en-US" altLang="ko-KR" dirty="0" err="1"/>
              <a:t>CheckBox</a:t>
            </a:r>
            <a:r>
              <a:rPr lang="en-US" altLang="ko-KR" dirty="0"/>
              <a:t>) 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R.id.android</a:t>
            </a:r>
            <a:r>
              <a:rPr lang="en-US" altLang="ko-KR" dirty="0"/>
              <a:t>);</a:t>
            </a:r>
          </a:p>
          <a:p>
            <a:pPr lvl="1"/>
            <a:endParaRPr lang="en-US" altLang="ko-KR" dirty="0"/>
          </a:p>
          <a:p>
            <a:pPr marL="609600" lvl="1" indent="-342900">
              <a:buFont typeface="+mj-ea"/>
              <a:buAutoNum type="circleNumDbPlain" startAt="3"/>
            </a:pPr>
            <a:r>
              <a:rPr lang="ko-KR" altLang="en-US" dirty="0" smtClean="0"/>
              <a:t>체크박스가 </a:t>
            </a:r>
            <a:r>
              <a:rPr lang="ko-KR" altLang="en-US" dirty="0"/>
              <a:t>변경될 때 동작하는 클래스 정의</a:t>
            </a:r>
          </a:p>
          <a:p>
            <a:pPr lvl="2"/>
            <a:r>
              <a:rPr lang="en-US" altLang="ko-KR" dirty="0" err="1" smtClean="0"/>
              <a:t>mycheck.setOnCheckedChangeListener</a:t>
            </a:r>
            <a:r>
              <a:rPr lang="en-US" altLang="ko-KR" dirty="0" smtClean="0"/>
              <a:t>(new </a:t>
            </a:r>
            <a:r>
              <a:rPr lang="en-US" altLang="ko-KR" dirty="0" err="1" smtClean="0"/>
              <a:t>CompoundButton.OnCheckedChangeListener</a:t>
            </a:r>
            <a:r>
              <a:rPr lang="en-US" altLang="ko-KR" dirty="0"/>
              <a:t>() </a:t>
            </a:r>
            <a:r>
              <a:rPr lang="en-US" altLang="ko-KR" dirty="0" smtClean="0"/>
              <a:t>{</a:t>
            </a:r>
            <a:br>
              <a:rPr lang="en-US" altLang="ko-KR" dirty="0" smtClean="0"/>
            </a:br>
            <a:r>
              <a:rPr lang="en-US" altLang="ko-KR" dirty="0" smtClean="0"/>
              <a:t>    public </a:t>
            </a:r>
            <a:r>
              <a:rPr lang="en-US" altLang="ko-KR" dirty="0"/>
              <a:t>void </a:t>
            </a:r>
            <a:r>
              <a:rPr lang="en-US" altLang="ko-KR" dirty="0" err="1"/>
              <a:t>onCheckedChanged</a:t>
            </a:r>
            <a:r>
              <a:rPr lang="en-US" altLang="ko-KR" dirty="0"/>
              <a:t>(</a:t>
            </a:r>
            <a:r>
              <a:rPr lang="en-US" altLang="ko-KR" dirty="0" err="1"/>
              <a:t>CompoundButton</a:t>
            </a:r>
            <a:r>
              <a:rPr lang="en-US" altLang="ko-KR" dirty="0"/>
              <a:t> </a:t>
            </a:r>
            <a:r>
              <a:rPr lang="en-US" altLang="ko-KR" dirty="0" err="1"/>
              <a:t>buttonView</a:t>
            </a:r>
            <a:r>
              <a:rPr lang="en-US" altLang="ko-KR" dirty="0"/>
              <a:t>, </a:t>
            </a:r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en-US" altLang="ko-KR" dirty="0" err="1"/>
              <a:t>isChecked</a:t>
            </a:r>
            <a:r>
              <a:rPr lang="en-US" altLang="ko-KR" dirty="0"/>
              <a:t>) </a:t>
            </a:r>
            <a:r>
              <a:rPr lang="en-US" altLang="ko-KR" dirty="0" smtClean="0"/>
              <a:t>{</a:t>
            </a:r>
            <a:br>
              <a:rPr lang="en-US" altLang="ko-KR" dirty="0" smtClean="0"/>
            </a:br>
            <a:r>
              <a:rPr lang="en-US" altLang="ko-KR" dirty="0" smtClean="0"/>
              <a:t>        // </a:t>
            </a:r>
            <a:r>
              <a:rPr lang="ko-KR" altLang="en-US" dirty="0"/>
              <a:t>동작 내용을 이 부분에 </a:t>
            </a:r>
            <a:r>
              <a:rPr lang="ko-KR" altLang="en-US" dirty="0" smtClean="0"/>
              <a:t>코딩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}</a:t>
            </a:r>
            <a:br>
              <a:rPr lang="en-US" altLang="ko-KR" dirty="0" smtClean="0"/>
            </a:br>
            <a:r>
              <a:rPr lang="en-US" altLang="ko-KR" dirty="0" smtClean="0"/>
              <a:t>});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1265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컴파운드버튼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스위치와 </a:t>
            </a:r>
            <a:r>
              <a:rPr lang="ko-KR" altLang="en-US" dirty="0" err="1" smtClean="0"/>
              <a:t>토글버튼</a:t>
            </a:r>
            <a:endParaRPr lang="en-US" altLang="ko-KR" dirty="0" smtClean="0"/>
          </a:p>
          <a:p>
            <a:pPr lvl="1"/>
            <a:r>
              <a:rPr lang="ko-KR" altLang="en-US" dirty="0"/>
              <a:t>스위치와 </a:t>
            </a:r>
            <a:r>
              <a:rPr lang="ko-KR" altLang="en-US" dirty="0" err="1"/>
              <a:t>토글버튼은</a:t>
            </a:r>
            <a:r>
              <a:rPr lang="ko-KR" altLang="en-US" dirty="0"/>
              <a:t> 모양만 조금 다를 뿐 용도는 거의 </a:t>
            </a:r>
            <a:r>
              <a:rPr lang="ko-KR" altLang="en-US" dirty="0" smtClean="0"/>
              <a:t>동일함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스위치의 주 용도는 온</a:t>
            </a:r>
            <a:r>
              <a:rPr lang="en-US" altLang="ko-KR" dirty="0" smtClean="0"/>
              <a:t>/</a:t>
            </a:r>
            <a:r>
              <a:rPr lang="ko-KR" altLang="en-US" dirty="0" smtClean="0"/>
              <a:t>오프 상태 표시임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7211" y="2472937"/>
            <a:ext cx="5809579" cy="2155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94965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컴파운드버튼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라디오버튼과 라디오그룹 </a:t>
            </a:r>
          </a:p>
          <a:p>
            <a:pPr lvl="1"/>
            <a:r>
              <a:rPr lang="ko-KR" altLang="en-US" dirty="0"/>
              <a:t>라디오버튼 </a:t>
            </a:r>
            <a:r>
              <a:rPr lang="en-US" altLang="ko-KR" dirty="0"/>
              <a:t>: </a:t>
            </a:r>
            <a:r>
              <a:rPr lang="ko-KR" altLang="en-US" dirty="0"/>
              <a:t>여러 개 중 하나만 선택해야 하는 경우에 </a:t>
            </a:r>
            <a:r>
              <a:rPr lang="ko-KR" altLang="en-US" dirty="0" smtClean="0"/>
              <a:t>사용함</a:t>
            </a:r>
            <a:endParaRPr lang="ko-KR" altLang="en-US" dirty="0"/>
          </a:p>
          <a:p>
            <a:pPr lvl="1"/>
            <a:r>
              <a:rPr lang="ko-KR" altLang="en-US" dirty="0"/>
              <a:t>라디오그룹 </a:t>
            </a:r>
            <a:r>
              <a:rPr lang="en-US" altLang="ko-KR" dirty="0"/>
              <a:t>: </a:t>
            </a:r>
            <a:r>
              <a:rPr lang="ko-KR" altLang="en-US" dirty="0"/>
              <a:t>라디오버튼만 여러 개 나열하면 클릭하는 것마다 모두 중복 선택이 되므로 라디오그룹과 함께 사용해야 함 </a:t>
            </a:r>
          </a:p>
          <a:p>
            <a:endParaRPr lang="ko-KR" altLang="en-US" dirty="0"/>
          </a:p>
        </p:txBody>
      </p:sp>
      <p:pic>
        <p:nvPicPr>
          <p:cNvPr id="4" name="Picture 2" descr="스크린샷 2019-02-04 오전 2.11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95178" y="2753357"/>
            <a:ext cx="5753644" cy="19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2261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뷰와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뷰그룹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View </a:t>
            </a:r>
            <a:r>
              <a:rPr lang="ko-KR" altLang="en-US" dirty="0"/>
              <a:t>클래스</a:t>
            </a:r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화면에서 실제로 사용되는 것들은 모두 </a:t>
            </a:r>
            <a:r>
              <a:rPr lang="en-US" altLang="ko-KR" dirty="0"/>
              <a:t>View </a:t>
            </a:r>
            <a:r>
              <a:rPr lang="ko-KR" altLang="en-US" dirty="0"/>
              <a:t>클래스 상속을 받음</a:t>
            </a:r>
          </a:p>
          <a:p>
            <a:pPr lvl="1"/>
            <a:r>
              <a:rPr lang="ko-KR" altLang="en-US" dirty="0" smtClean="0"/>
              <a:t>다른 말로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위젯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이라고도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화면에서 버튼 </a:t>
            </a:r>
            <a:r>
              <a:rPr lang="ko-KR" altLang="en-US" dirty="0" smtClean="0">
                <a:latin typeface="함초롬돋움"/>
                <a:ea typeface="함초롬돋움"/>
                <a:cs typeface="함초롬돋움"/>
              </a:rPr>
              <a:t>→ </a:t>
            </a:r>
            <a:r>
              <a:rPr lang="ko-KR" altLang="en-US" dirty="0" smtClean="0">
                <a:sym typeface="Wingdings" pitchFamily="2" charset="2"/>
              </a:rPr>
              <a:t>버튼 </a:t>
            </a:r>
            <a:r>
              <a:rPr lang="ko-KR" altLang="en-US" dirty="0" err="1" smtClean="0">
                <a:sym typeface="Wingdings" pitchFamily="2" charset="2"/>
              </a:rPr>
              <a:t>위젯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/ </a:t>
            </a:r>
            <a:r>
              <a:rPr lang="ko-KR" altLang="en-US" dirty="0" smtClean="0">
                <a:sym typeface="Wingdings" pitchFamily="2" charset="2"/>
              </a:rPr>
              <a:t>실제 코드에서 버튼 </a:t>
            </a:r>
            <a:r>
              <a:rPr lang="ko-KR" altLang="en-US" dirty="0">
                <a:latin typeface="함초롬돋움"/>
                <a:ea typeface="함초롬돋움"/>
                <a:cs typeface="함초롬돋움"/>
              </a:rPr>
              <a:t>→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버튼 클래스</a:t>
            </a:r>
            <a:endParaRPr lang="ko-KR" altLang="en-US" dirty="0"/>
          </a:p>
          <a:p>
            <a:pPr lvl="1"/>
            <a:r>
              <a:rPr lang="ko-KR" altLang="en-US" dirty="0"/>
              <a:t>다른 </a:t>
            </a:r>
            <a:r>
              <a:rPr lang="ko-KR" altLang="en-US" dirty="0" err="1"/>
              <a:t>위젯을</a:t>
            </a:r>
            <a:r>
              <a:rPr lang="ko-KR" altLang="en-US" dirty="0"/>
              <a:t> 담을 수 있는 </a:t>
            </a:r>
            <a:r>
              <a:rPr lang="ko-KR" altLang="en-US" dirty="0" err="1"/>
              <a:t>위젯은</a:t>
            </a:r>
            <a:r>
              <a:rPr lang="ko-KR" altLang="en-US" dirty="0"/>
              <a:t> 레이아웃이라고 함 </a:t>
            </a:r>
          </a:p>
          <a:p>
            <a:pPr lvl="1"/>
            <a:r>
              <a:rPr lang="ko-KR" altLang="en-US" dirty="0"/>
              <a:t>레이아웃은 </a:t>
            </a:r>
            <a:r>
              <a:rPr lang="en-US" altLang="ko-KR" dirty="0" err="1"/>
              <a:t>ViewGroup</a:t>
            </a:r>
            <a:r>
              <a:rPr lang="en-US" altLang="ko-KR" dirty="0"/>
              <a:t> </a:t>
            </a:r>
            <a:r>
              <a:rPr lang="ko-KR" altLang="en-US" dirty="0"/>
              <a:t>클래스 아래 존재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레이아웃도 크게 보면 </a:t>
            </a:r>
            <a:r>
              <a:rPr lang="ko-KR" altLang="en-US" dirty="0" err="1" smtClean="0"/>
              <a:t>위젯에</a:t>
            </a:r>
            <a:r>
              <a:rPr lang="ko-KR" altLang="en-US" dirty="0" smtClean="0"/>
              <a:t> 포함됨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1247" y="3778853"/>
            <a:ext cx="5101507" cy="279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74452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이미지버튼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이미지뷰</a:t>
            </a:r>
            <a:r>
              <a:rPr lang="en-US" altLang="ko-KR" dirty="0"/>
              <a:t>(Image View)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그림을 출력하는 </a:t>
            </a:r>
            <a:r>
              <a:rPr lang="ko-KR" altLang="en-US" dirty="0" err="1"/>
              <a:t>위젯으로</a:t>
            </a:r>
            <a:r>
              <a:rPr lang="ko-KR" altLang="en-US" dirty="0"/>
              <a:t> 그림이 필요하거나 화면을 화려하게 구성할 때 </a:t>
            </a:r>
            <a:r>
              <a:rPr lang="ko-KR" altLang="en-US" dirty="0" smtClean="0"/>
              <a:t>사용함</a:t>
            </a:r>
            <a:endParaRPr lang="ko-KR" altLang="en-US" dirty="0"/>
          </a:p>
          <a:p>
            <a:pPr lvl="1"/>
            <a:r>
              <a:rPr lang="ko-KR" altLang="en-US" dirty="0" err="1"/>
              <a:t>이미지뷰에</a:t>
            </a:r>
            <a:r>
              <a:rPr lang="ko-KR" altLang="en-US" dirty="0"/>
              <a:t> 보여줄 그림 파일은 프로젝트의 </a:t>
            </a:r>
            <a:r>
              <a:rPr lang="en-US" altLang="ko-KR" dirty="0"/>
              <a:t>[res]-[</a:t>
            </a:r>
            <a:r>
              <a:rPr lang="en-US" altLang="ko-KR" dirty="0" err="1"/>
              <a:t>drawable</a:t>
            </a:r>
            <a:r>
              <a:rPr lang="en-US" altLang="ko-KR" dirty="0"/>
              <a:t>]</a:t>
            </a:r>
            <a:r>
              <a:rPr lang="ko-KR" altLang="en-US" dirty="0"/>
              <a:t>에 있어야 함</a:t>
            </a:r>
          </a:p>
          <a:p>
            <a:pPr lvl="1"/>
            <a:r>
              <a:rPr lang="en-US" altLang="ko-KR" dirty="0" smtClean="0"/>
              <a:t>XML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“@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/</a:t>
            </a:r>
            <a:r>
              <a:rPr lang="ko-KR" altLang="en-US" dirty="0" smtClean="0"/>
              <a:t>그림 아이디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형식으로 접근함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0870" y="1734368"/>
            <a:ext cx="6362260" cy="1264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8272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이미지버튼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이미지뷰</a:t>
            </a:r>
            <a:r>
              <a:rPr lang="ko-KR" altLang="en-US" dirty="0" smtClean="0"/>
              <a:t> </a:t>
            </a:r>
            <a:r>
              <a:rPr lang="ko-KR" altLang="en-US" dirty="0"/>
              <a:t>및 이미지버튼의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 err="1"/>
              <a:t>src</a:t>
            </a:r>
            <a:r>
              <a:rPr lang="en-US" altLang="ko-KR" dirty="0"/>
              <a:t> : </a:t>
            </a:r>
            <a:r>
              <a:rPr lang="ko-KR" altLang="en-US" dirty="0"/>
              <a:t>이미지의 경로를 나타냄</a:t>
            </a:r>
          </a:p>
          <a:p>
            <a:pPr lvl="1"/>
            <a:r>
              <a:rPr lang="en-US" altLang="ko-KR" dirty="0" err="1"/>
              <a:t>maxHeight</a:t>
            </a:r>
            <a:r>
              <a:rPr lang="en-US" altLang="ko-KR" dirty="0"/>
              <a:t>/</a:t>
            </a:r>
            <a:r>
              <a:rPr lang="en-US" altLang="ko-KR" dirty="0" err="1"/>
              <a:t>maxWidth</a:t>
            </a:r>
            <a:r>
              <a:rPr lang="en-US" altLang="ko-KR" dirty="0"/>
              <a:t> : </a:t>
            </a:r>
            <a:r>
              <a:rPr lang="ko-KR" altLang="en-US" dirty="0" smtClean="0"/>
              <a:t>이미지의 </a:t>
            </a:r>
            <a:r>
              <a:rPr lang="ko-KR" altLang="en-US" dirty="0"/>
              <a:t>크기를 지정</a:t>
            </a:r>
          </a:p>
          <a:p>
            <a:pPr lvl="1"/>
            <a:r>
              <a:rPr lang="en-US" altLang="ko-KR" dirty="0" err="1"/>
              <a:t>scaleType</a:t>
            </a:r>
            <a:r>
              <a:rPr lang="en-US" altLang="ko-KR" dirty="0"/>
              <a:t> : </a:t>
            </a:r>
            <a:r>
              <a:rPr lang="ko-KR" altLang="en-US" dirty="0"/>
              <a:t>이미지의 확대</a:t>
            </a:r>
            <a:r>
              <a:rPr lang="en-US" altLang="ko-KR" dirty="0"/>
              <a:t>/</a:t>
            </a:r>
            <a:r>
              <a:rPr lang="ko-KR" altLang="en-US" dirty="0"/>
              <a:t>축소 방식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그림 파일이 </a:t>
            </a:r>
            <a:r>
              <a:rPr lang="en-US" altLang="ko-KR" dirty="0" smtClean="0"/>
              <a:t>[res]-[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] </a:t>
            </a:r>
            <a:r>
              <a:rPr lang="ko-KR" altLang="en-US" dirty="0" smtClean="0"/>
              <a:t>폴더에 있어야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 가능함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82114" y="1955470"/>
            <a:ext cx="2960764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727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이미지버튼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3510" y="1514438"/>
            <a:ext cx="5636981" cy="338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9286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4-2 </a:t>
            </a:r>
            <a:r>
              <a:rPr lang="ko-KR" altLang="en-US" dirty="0" smtClean="0"/>
              <a:t>애완동물 사진 보기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pPr lvl="1"/>
            <a:r>
              <a:rPr lang="ko-KR" altLang="en-US" dirty="0"/>
              <a:t>보고 싶은 애완동물의 사진을 출력하는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‘</a:t>
            </a:r>
            <a:r>
              <a:rPr lang="ko-KR" altLang="en-US" dirty="0"/>
              <a:t>시작함’에 </a:t>
            </a:r>
            <a:r>
              <a:rPr lang="ko-KR" altLang="en-US" dirty="0" smtClean="0"/>
              <a:t>체크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애완동물 사진 </a:t>
            </a:r>
            <a:r>
              <a:rPr lang="ko-KR" altLang="en-US" dirty="0"/>
              <a:t>세 가지 중에서 하나를 선택하라는 내용이 </a:t>
            </a:r>
            <a:r>
              <a:rPr lang="ko-KR" altLang="en-US" dirty="0" smtClean="0"/>
              <a:t>나옴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선택 </a:t>
            </a:r>
            <a:r>
              <a:rPr lang="ko-KR" altLang="en-US" dirty="0"/>
              <a:t>후에 </a:t>
            </a:r>
            <a:r>
              <a:rPr lang="en-US" altLang="ko-KR" dirty="0"/>
              <a:t>&lt;</a:t>
            </a:r>
            <a:r>
              <a:rPr lang="ko-KR" altLang="en-US" dirty="0"/>
              <a:t>선택 완료</a:t>
            </a:r>
            <a:r>
              <a:rPr lang="en-US" altLang="ko-KR" dirty="0"/>
              <a:t>&gt; </a:t>
            </a:r>
            <a:r>
              <a:rPr lang="ko-KR" altLang="en-US" dirty="0" smtClean="0"/>
              <a:t>버튼 클릭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해당 애완동물의 이미지가 </a:t>
            </a:r>
            <a:r>
              <a:rPr lang="ko-KR" altLang="en-US" dirty="0" smtClean="0"/>
              <a:t>나타남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sz="1600" dirty="0" smtClean="0"/>
              <a:t>1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프로젝트 생성</a:t>
            </a:r>
          </a:p>
          <a:p>
            <a:pPr lvl="1"/>
            <a:r>
              <a:rPr lang="en-US" altLang="ko-KR" sz="1400" dirty="0"/>
              <a:t>(1) </a:t>
            </a:r>
            <a:r>
              <a:rPr lang="ko-KR" altLang="en-US" sz="1400" dirty="0"/>
              <a:t>프로젝트 이름 </a:t>
            </a:r>
            <a:r>
              <a:rPr lang="en-US" altLang="ko-KR" sz="1400" dirty="0"/>
              <a:t>: Project4_2</a:t>
            </a:r>
          </a:p>
          <a:p>
            <a:pPr lvl="1"/>
            <a:r>
              <a:rPr lang="en-US" altLang="ko-KR" sz="1400" dirty="0"/>
              <a:t>(2) </a:t>
            </a:r>
            <a:r>
              <a:rPr lang="ko-KR" altLang="en-US" sz="1400" dirty="0"/>
              <a:t>패키지 이름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com.cookandroid.project4_2</a:t>
            </a: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3934" y="3246149"/>
            <a:ext cx="4172333" cy="329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7592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4-2 </a:t>
            </a:r>
            <a:r>
              <a:rPr lang="ko-KR" altLang="en-US" dirty="0" smtClean="0"/>
              <a:t>애완동물 사진 보기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디자인 및 편집</a:t>
            </a:r>
          </a:p>
          <a:p>
            <a:pPr lvl="1"/>
            <a:r>
              <a:rPr lang="en-US" altLang="ko-KR" sz="1400" dirty="0"/>
              <a:t>(1) </a:t>
            </a:r>
            <a:r>
              <a:rPr lang="ko-KR" altLang="en-US" sz="1400" dirty="0"/>
              <a:t>프로젝트의 </a:t>
            </a:r>
            <a:r>
              <a:rPr lang="en-US" altLang="ko-KR" sz="1400" dirty="0"/>
              <a:t>[res]-[</a:t>
            </a:r>
            <a:r>
              <a:rPr lang="en-US" altLang="ko-KR" sz="1400" dirty="0" err="1"/>
              <a:t>drawable</a:t>
            </a:r>
            <a:r>
              <a:rPr lang="en-US" altLang="ko-KR" sz="1400" dirty="0"/>
              <a:t>]</a:t>
            </a:r>
            <a:r>
              <a:rPr lang="ko-KR" altLang="en-US" sz="1400" dirty="0"/>
              <a:t>에 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고양이</a:t>
            </a:r>
            <a:r>
              <a:rPr lang="en-US" altLang="ko-KR" sz="1400" dirty="0"/>
              <a:t>, </a:t>
            </a:r>
            <a:r>
              <a:rPr lang="ko-KR" altLang="en-US" sz="1400" dirty="0"/>
              <a:t>토끼 그림 파일을 미리 복사</a:t>
            </a:r>
          </a:p>
          <a:p>
            <a:pPr lvl="1"/>
            <a:endParaRPr lang="en-US" altLang="ko-KR" sz="1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18" b="853"/>
          <a:stretch/>
        </p:blipFill>
        <p:spPr bwMode="auto">
          <a:xfrm>
            <a:off x="1471661" y="2343705"/>
            <a:ext cx="6200679" cy="4514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71203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4-2 </a:t>
            </a:r>
            <a:r>
              <a:rPr lang="ko-KR" altLang="en-US" dirty="0" smtClean="0"/>
              <a:t>애완동물 사진 보기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2 </a:t>
            </a:r>
            <a:r>
              <a:rPr lang="ko-KR" altLang="en-US" sz="1600" dirty="0" smtClean="0"/>
              <a:t>화면 디자인 및 편집</a:t>
            </a:r>
          </a:p>
          <a:p>
            <a:pPr lvl="1"/>
            <a:r>
              <a:rPr lang="en-US" altLang="ko-KR" sz="1400" dirty="0"/>
              <a:t>(2) Project Tree</a:t>
            </a:r>
            <a:r>
              <a:rPr lang="ko-KR" altLang="en-US" sz="1400" dirty="0"/>
              <a:t>에서 </a:t>
            </a:r>
            <a:r>
              <a:rPr lang="en-US" altLang="ko-KR" sz="1400" dirty="0"/>
              <a:t>[app]-[res]-[layout]-[activity_main.xml]</a:t>
            </a:r>
            <a:r>
              <a:rPr lang="ko-KR" altLang="en-US" sz="1400" dirty="0"/>
              <a:t>에서 코딩</a:t>
            </a:r>
          </a:p>
          <a:p>
            <a:pPr lvl="2"/>
            <a:r>
              <a:rPr lang="en-US" altLang="ko-KR" sz="1200" dirty="0" err="1"/>
              <a:t>TextView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CheckBox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TextView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RadioGroup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RadioButton</a:t>
            </a:r>
            <a:r>
              <a:rPr lang="en-US" altLang="ko-KR" sz="1200" dirty="0"/>
              <a:t> </a:t>
            </a:r>
            <a:r>
              <a:rPr lang="ko-KR" altLang="en-US" sz="1200" dirty="0"/>
              <a:t>각각 </a:t>
            </a:r>
            <a:r>
              <a:rPr lang="en-US" altLang="ko-KR" sz="1200" dirty="0"/>
              <a:t>3</a:t>
            </a:r>
            <a:r>
              <a:rPr lang="ko-KR" altLang="en-US" sz="1200" dirty="0"/>
              <a:t>개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Button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ImageView</a:t>
            </a:r>
            <a:r>
              <a:rPr lang="ko-KR" altLang="en-US" sz="1200" dirty="0"/>
              <a:t>의 차례로 만듦</a:t>
            </a:r>
          </a:p>
          <a:p>
            <a:pPr lvl="2"/>
            <a:r>
              <a:rPr lang="ko-KR" altLang="en-US" sz="1200" dirty="0"/>
              <a:t>레이아웃에 </a:t>
            </a:r>
            <a:r>
              <a:rPr lang="en-US" altLang="ko-KR" sz="1200" dirty="0"/>
              <a:t>padding</a:t>
            </a:r>
            <a:r>
              <a:rPr lang="ko-KR" altLang="en-US" sz="1200" dirty="0"/>
              <a:t>을 적절히 지정</a:t>
            </a:r>
          </a:p>
          <a:p>
            <a:pPr lvl="2"/>
            <a:r>
              <a:rPr lang="ko-KR" altLang="en-US" sz="1200" dirty="0"/>
              <a:t>맨 위의 </a:t>
            </a:r>
            <a:r>
              <a:rPr lang="en-US" altLang="ko-KR" sz="1200" dirty="0" err="1"/>
              <a:t>TextView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CheckBox</a:t>
            </a:r>
            <a:r>
              <a:rPr lang="ko-KR" altLang="en-US" sz="1200" dirty="0"/>
              <a:t>를 제외하고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나머지 </a:t>
            </a:r>
            <a:r>
              <a:rPr lang="ko-KR" altLang="en-US" sz="1200" dirty="0" err="1"/>
              <a:t>위젯은</a:t>
            </a:r>
            <a:r>
              <a:rPr lang="ko-KR" altLang="en-US" sz="1200" dirty="0"/>
              <a:t> </a:t>
            </a:r>
            <a:r>
              <a:rPr lang="en-US" altLang="ko-KR" sz="1200" dirty="0"/>
              <a:t>visibility </a:t>
            </a:r>
            <a:r>
              <a:rPr lang="ko-KR" altLang="en-US" sz="1200" dirty="0"/>
              <a:t>속성을 </a:t>
            </a:r>
            <a:r>
              <a:rPr lang="en-US" altLang="ko-KR" sz="1200" dirty="0"/>
              <a:t>invisible</a:t>
            </a:r>
            <a:r>
              <a:rPr lang="ko-KR" altLang="en-US" sz="1200" dirty="0"/>
              <a:t>로 지정</a:t>
            </a:r>
          </a:p>
          <a:p>
            <a:pPr lvl="2"/>
            <a:r>
              <a:rPr lang="ko-KR" altLang="en-US" sz="1200" dirty="0" err="1"/>
              <a:t>위젯의</a:t>
            </a:r>
            <a:r>
              <a:rPr lang="ko-KR" altLang="en-US" sz="1200" dirty="0"/>
              <a:t> </a:t>
            </a:r>
            <a:r>
              <a:rPr lang="en-US" altLang="ko-KR" sz="1200" dirty="0"/>
              <a:t>id</a:t>
            </a:r>
            <a:r>
              <a:rPr lang="ko-KR" altLang="en-US" sz="1200" dirty="0"/>
              <a:t>는 위에서부터 </a:t>
            </a:r>
            <a:r>
              <a:rPr lang="en-US" altLang="ko-KR" sz="1200" dirty="0"/>
              <a:t>Text1, </a:t>
            </a:r>
            <a:r>
              <a:rPr lang="en-US" altLang="ko-KR" sz="1200" dirty="0" err="1"/>
              <a:t>ChkAgree</a:t>
            </a:r>
            <a:r>
              <a:rPr lang="en-US" altLang="ko-KR" sz="1200" dirty="0"/>
              <a:t>, Text2, Rgroup1, </a:t>
            </a:r>
            <a:r>
              <a:rPr lang="en-US" altLang="ko-KR" sz="1200" dirty="0" err="1"/>
              <a:t>RdoDog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RdoCat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RdoRabbit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BtnOK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ImgPet</a:t>
            </a:r>
            <a:r>
              <a:rPr lang="ko-KR" altLang="en-US" sz="1200" dirty="0"/>
              <a:t>으로 함</a:t>
            </a:r>
          </a:p>
          <a:p>
            <a:pPr lvl="1"/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xmlns="" val="69349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845473" y="1218831"/>
            <a:ext cx="5453054" cy="5401875"/>
            <a:chOff x="200986" y="922725"/>
            <a:chExt cx="5071665" cy="4891479"/>
          </a:xfrm>
        </p:grpSpPr>
        <p:pic>
          <p:nvPicPr>
            <p:cNvPr id="6" name="Picture 1" descr="스크린샷 2019-02-04 오전 2.16.5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00986" y="922725"/>
              <a:ext cx="5067432" cy="2620191"/>
            </a:xfrm>
            <a:prstGeom prst="rect">
              <a:avLst/>
            </a:prstGeom>
          </p:spPr>
        </p:pic>
        <p:pic>
          <p:nvPicPr>
            <p:cNvPr id="7" name="Picture 3" descr="스크린샷 2019-02-04 오전 2.16.58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907"/>
            <a:stretch/>
          </p:blipFill>
          <p:spPr>
            <a:xfrm>
              <a:off x="228661" y="3494680"/>
              <a:ext cx="5043990" cy="231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40354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4-2 </a:t>
            </a:r>
            <a:r>
              <a:rPr lang="ko-KR" altLang="en-US" dirty="0" smtClean="0"/>
              <a:t>애완동물 사진 보기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 smtClean="0"/>
              <a:t>코드 작성 및 수정</a:t>
            </a:r>
          </a:p>
          <a:p>
            <a:pPr lvl="1"/>
            <a:r>
              <a:rPr lang="en-US" altLang="ko-KR" sz="1400" dirty="0" smtClean="0"/>
              <a:t>(1) </a:t>
            </a:r>
            <a:r>
              <a:rPr lang="en-US" altLang="ko-KR" sz="1400" dirty="0"/>
              <a:t>Project Tree</a:t>
            </a:r>
            <a:r>
              <a:rPr lang="ko-KR" altLang="en-US" sz="1400" dirty="0"/>
              <a:t>에서 </a:t>
            </a:r>
            <a:r>
              <a:rPr lang="en-US" altLang="ko-KR" sz="1400" dirty="0"/>
              <a:t>[app]-[java]-[</a:t>
            </a:r>
            <a:r>
              <a:rPr lang="ko-KR" altLang="en-US" sz="1400" dirty="0"/>
              <a:t>패키지 이름</a:t>
            </a:r>
            <a:r>
              <a:rPr lang="en-US" altLang="ko-KR" sz="1400" dirty="0"/>
              <a:t>]-[</a:t>
            </a:r>
            <a:r>
              <a:rPr lang="en-US" altLang="ko-KR" sz="1400" dirty="0" err="1"/>
              <a:t>MainActivity</a:t>
            </a:r>
            <a:r>
              <a:rPr lang="en-US" altLang="ko-KR" sz="1400" dirty="0"/>
              <a:t>]</a:t>
            </a:r>
            <a:r>
              <a:rPr lang="ko-KR" altLang="en-US" sz="1400" dirty="0"/>
              <a:t>에 전역변수 선언</a:t>
            </a:r>
          </a:p>
          <a:p>
            <a:pPr lvl="2"/>
            <a:r>
              <a:rPr lang="en-US" altLang="ko-KR" sz="1200" dirty="0"/>
              <a:t>activity_main.xml</a:t>
            </a:r>
            <a:r>
              <a:rPr lang="ko-KR" altLang="en-US" sz="1200" dirty="0"/>
              <a:t>의 </a:t>
            </a:r>
            <a:r>
              <a:rPr lang="en-US" altLang="ko-KR" sz="1200" dirty="0"/>
              <a:t>9</a:t>
            </a:r>
            <a:r>
              <a:rPr lang="ko-KR" altLang="en-US" sz="1200" dirty="0"/>
              <a:t>개 </a:t>
            </a:r>
            <a:r>
              <a:rPr lang="ko-KR" altLang="en-US" sz="1200" dirty="0" err="1"/>
              <a:t>위젯에</a:t>
            </a:r>
            <a:r>
              <a:rPr lang="ko-KR" altLang="en-US" sz="1200" dirty="0"/>
              <a:t> 대응할 </a:t>
            </a:r>
            <a:r>
              <a:rPr lang="ko-KR" altLang="en-US" sz="1200" dirty="0" err="1"/>
              <a:t>위젯</a:t>
            </a:r>
            <a:r>
              <a:rPr lang="ko-KR" altLang="en-US" sz="1200" dirty="0"/>
              <a:t> 변수 </a:t>
            </a:r>
            <a:r>
              <a:rPr lang="en-US" altLang="ko-KR" sz="1200" dirty="0"/>
              <a:t>9</a:t>
            </a:r>
            <a:r>
              <a:rPr lang="ko-KR" altLang="en-US" sz="1200" dirty="0"/>
              <a:t>개</a:t>
            </a:r>
          </a:p>
          <a:p>
            <a:pPr lvl="1"/>
            <a:endParaRPr lang="en-US" altLang="ko-KR" sz="1400" dirty="0"/>
          </a:p>
        </p:txBody>
      </p:sp>
      <p:pic>
        <p:nvPicPr>
          <p:cNvPr id="4" name="Picture 3" descr="스크린샷 2019-02-04 오전 2.18.4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11876" y="2707304"/>
            <a:ext cx="5720248" cy="30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038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4-2 </a:t>
            </a:r>
            <a:r>
              <a:rPr lang="ko-KR" altLang="en-US" dirty="0" smtClean="0"/>
              <a:t>애완동물 사진 보기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 smtClean="0"/>
              <a:t>코드 작성 및 수정</a:t>
            </a:r>
          </a:p>
          <a:p>
            <a:pPr lvl="1"/>
            <a:r>
              <a:rPr lang="en-US" altLang="ko-KR" sz="1400" dirty="0" smtClean="0"/>
              <a:t>(2) </a:t>
            </a:r>
            <a:r>
              <a:rPr lang="ko-KR" altLang="en-US" sz="1400" dirty="0"/>
              <a:t>각 </a:t>
            </a:r>
            <a:r>
              <a:rPr lang="ko-KR" altLang="en-US" sz="1400" dirty="0" err="1"/>
              <a:t>위젯을</a:t>
            </a:r>
            <a:r>
              <a:rPr lang="ko-KR" altLang="en-US" sz="1400" dirty="0"/>
              <a:t> 변수에 대입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onCreate</a:t>
            </a:r>
            <a:r>
              <a:rPr lang="en-US" altLang="ko-KR" sz="1400" dirty="0"/>
              <a:t>( 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안에서 처리</a:t>
            </a:r>
          </a:p>
          <a:p>
            <a:pPr lvl="1"/>
            <a:endParaRPr lang="en-US" altLang="ko-KR" sz="1400" dirty="0"/>
          </a:p>
        </p:txBody>
      </p:sp>
      <p:pic>
        <p:nvPicPr>
          <p:cNvPr id="6" name="Picture 1" descr="스크린샷 2019-02-04 오전 2.19.2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8950" y="2481640"/>
            <a:ext cx="5626100" cy="397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139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4-2 </a:t>
            </a:r>
            <a:r>
              <a:rPr lang="ko-KR" altLang="en-US" dirty="0" smtClean="0"/>
              <a:t>애완동물 사진 보기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 smtClean="0"/>
              <a:t>코드 작성 및 수정</a:t>
            </a:r>
          </a:p>
          <a:p>
            <a:pPr lvl="1"/>
            <a:r>
              <a:rPr lang="en-US" altLang="ko-KR" sz="1400" dirty="0" smtClean="0"/>
              <a:t>(3) </a:t>
            </a:r>
            <a:r>
              <a:rPr lang="en-US" altLang="ko-KR" sz="1400" dirty="0"/>
              <a:t>&lt;</a:t>
            </a:r>
            <a:r>
              <a:rPr lang="ko-KR" altLang="en-US" sz="1400" dirty="0"/>
              <a:t>시작함</a:t>
            </a:r>
            <a:r>
              <a:rPr lang="en-US" altLang="ko-KR" sz="1400" dirty="0"/>
              <a:t>&gt; </a:t>
            </a:r>
            <a:r>
              <a:rPr lang="ko-KR" altLang="en-US" sz="1400" dirty="0"/>
              <a:t>체크박스를 체크</a:t>
            </a:r>
            <a:r>
              <a:rPr lang="en-US" altLang="ko-KR" sz="1400" dirty="0"/>
              <a:t>/</a:t>
            </a:r>
            <a:r>
              <a:rPr lang="ko-KR" altLang="en-US" sz="1400" dirty="0" err="1"/>
              <a:t>언체크할</a:t>
            </a:r>
            <a:r>
              <a:rPr lang="ko-KR" altLang="en-US" sz="1400" dirty="0"/>
              <a:t> 때 동작하는 </a:t>
            </a:r>
            <a:r>
              <a:rPr lang="ko-KR" altLang="en-US" sz="1400" dirty="0" err="1"/>
              <a:t>리스너를</a:t>
            </a:r>
            <a:r>
              <a:rPr lang="ko-KR" altLang="en-US" sz="1400" dirty="0"/>
              <a:t> </a:t>
            </a:r>
            <a:r>
              <a:rPr lang="en-US" altLang="ko-KR" sz="1400" dirty="0" err="1"/>
              <a:t>onCreate</a:t>
            </a:r>
            <a:r>
              <a:rPr lang="en-US" altLang="ko-KR" sz="1400" dirty="0"/>
              <a:t>( ) </a:t>
            </a:r>
            <a:r>
              <a:rPr lang="ko-KR" altLang="en-US" sz="1400" dirty="0"/>
              <a:t>내부에 정의</a:t>
            </a:r>
          </a:p>
          <a:p>
            <a:pPr lvl="1"/>
            <a:endParaRPr lang="en-US" altLang="ko-KR" sz="1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1762691" y="2400562"/>
            <a:ext cx="5618618" cy="4355333"/>
            <a:chOff x="2062500" y="2400562"/>
            <a:chExt cx="5618618" cy="4355333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8639" y="2400562"/>
              <a:ext cx="5603930" cy="323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2500" y="5606465"/>
              <a:ext cx="5618618" cy="1149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6578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뷰와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뷰그룹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View </a:t>
            </a:r>
            <a:r>
              <a:rPr lang="ko-KR" altLang="en-US" dirty="0" smtClean="0"/>
              <a:t>클래스의 상속을 받은 클래스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위젯</a:t>
            </a:r>
            <a:r>
              <a:rPr lang="en-US" altLang="ko-KR" dirty="0" smtClean="0"/>
              <a:t>) </a:t>
            </a:r>
            <a:r>
              <a:rPr lang="ko-KR" altLang="en-US" dirty="0" smtClean="0"/>
              <a:t>계층도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61026" y="2080327"/>
            <a:ext cx="5221948" cy="412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854261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4-2 </a:t>
            </a:r>
            <a:r>
              <a:rPr lang="ko-KR" altLang="en-US" dirty="0" smtClean="0"/>
              <a:t>애완동물 사진 보기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 smtClean="0"/>
              <a:t>3 Java </a:t>
            </a:r>
            <a:r>
              <a:rPr lang="ko-KR" altLang="en-US" sz="1600" dirty="0" smtClean="0"/>
              <a:t>코드 작성 및 수정</a:t>
            </a:r>
          </a:p>
          <a:p>
            <a:pPr lvl="1"/>
            <a:r>
              <a:rPr lang="en-US" altLang="ko-KR" sz="1400" dirty="0" smtClean="0"/>
              <a:t>(4) </a:t>
            </a:r>
            <a:r>
              <a:rPr lang="en-US" altLang="ko-KR" sz="1400" dirty="0"/>
              <a:t>&lt;</a:t>
            </a:r>
            <a:r>
              <a:rPr lang="ko-KR" altLang="en-US" sz="1400" dirty="0"/>
              <a:t>선택 완료</a:t>
            </a:r>
            <a:r>
              <a:rPr lang="en-US" altLang="ko-KR" sz="1400" dirty="0"/>
              <a:t>&gt;</a:t>
            </a:r>
            <a:r>
              <a:rPr lang="ko-KR" altLang="en-US" sz="1400" dirty="0"/>
              <a:t>를 클릭하면 동작하는 </a:t>
            </a:r>
            <a:r>
              <a:rPr lang="ko-KR" altLang="en-US" sz="1400" dirty="0" err="1"/>
              <a:t>리스너를</a:t>
            </a:r>
            <a:r>
              <a:rPr lang="ko-KR" altLang="en-US" sz="1400" dirty="0"/>
              <a:t> </a:t>
            </a:r>
            <a:r>
              <a:rPr lang="en-US" altLang="ko-KR" sz="1400" dirty="0" err="1"/>
              <a:t>onCreate</a:t>
            </a:r>
            <a:r>
              <a:rPr lang="en-US" altLang="ko-KR" sz="1400" dirty="0"/>
              <a:t>( 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내부에 정의</a:t>
            </a:r>
          </a:p>
          <a:p>
            <a:pPr lvl="1"/>
            <a:endParaRPr lang="en-US" altLang="ko-KR" sz="1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8199" y="2520673"/>
            <a:ext cx="5607602" cy="4032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7490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4-2 </a:t>
            </a:r>
            <a:r>
              <a:rPr lang="ko-KR" altLang="en-US" dirty="0" smtClean="0"/>
              <a:t>애완동물 사진 보기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sz="1600" dirty="0"/>
              <a:t>4 </a:t>
            </a:r>
            <a:r>
              <a:rPr lang="ko-KR" altLang="en-US" sz="1600" dirty="0"/>
              <a:t>프로젝트 실행 및 결과 확인</a:t>
            </a:r>
          </a:p>
          <a:p>
            <a:pPr lvl="1"/>
            <a:r>
              <a:rPr lang="ko-KR" altLang="en-US" sz="1400" dirty="0" smtClean="0"/>
              <a:t>프로젝트를 </a:t>
            </a:r>
            <a:r>
              <a:rPr lang="ko-KR" altLang="en-US" sz="1400" dirty="0"/>
              <a:t>실행하여 결과를 </a:t>
            </a:r>
            <a:r>
              <a:rPr lang="ko-KR" altLang="en-US" sz="1400" dirty="0" smtClean="0"/>
              <a:t>확인</a:t>
            </a:r>
            <a:endParaRPr lang="en-US" altLang="ko-KR" sz="1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66634" y="2863708"/>
            <a:ext cx="6410733" cy="355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32283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92839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400" dirty="0" err="1" smtClean="0"/>
              <a:t>뷰와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뷰그룹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Button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속성</a:t>
            </a:r>
            <a:endParaRPr lang="ko-KR" altLang="en-US" b="0" dirty="0"/>
          </a:p>
          <a:p>
            <a:pPr lvl="1"/>
            <a:r>
              <a:rPr lang="en-US" altLang="ko-KR" b="0" dirty="0" err="1"/>
              <a:t>TextView</a:t>
            </a:r>
            <a:r>
              <a:rPr lang="ko-KR" altLang="en-US" b="0" dirty="0"/>
              <a:t>나 </a:t>
            </a:r>
            <a:r>
              <a:rPr lang="en-US" altLang="ko-KR" b="0" dirty="0"/>
              <a:t>View </a:t>
            </a:r>
            <a:r>
              <a:rPr lang="ko-KR" altLang="en-US" b="0" dirty="0"/>
              <a:t>클래스에서 </a:t>
            </a:r>
            <a:r>
              <a:rPr lang="ko-KR" altLang="en-US" b="0" dirty="0" smtClean="0"/>
              <a:t>상속받음</a:t>
            </a:r>
            <a:endParaRPr lang="ko-KR" altLang="en-US" b="0" dirty="0"/>
          </a:p>
          <a:p>
            <a:pPr lvl="1"/>
            <a:r>
              <a:rPr lang="ko-KR" altLang="en-US" b="0" dirty="0"/>
              <a:t>이럴 때는 </a:t>
            </a:r>
            <a:r>
              <a:rPr lang="en-US" altLang="ko-KR" b="0" dirty="0" err="1"/>
              <a:t>TextView</a:t>
            </a:r>
            <a:r>
              <a:rPr lang="ko-KR" altLang="en-US" b="0" dirty="0"/>
              <a:t>를 클릭해서 확 인해봐야 </a:t>
            </a:r>
            <a:r>
              <a:rPr lang="ko-KR" altLang="en-US" b="0" dirty="0" smtClean="0"/>
              <a:t>하며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이후 </a:t>
            </a:r>
            <a:r>
              <a:rPr lang="ko-KR" altLang="en-US" b="0" dirty="0" err="1"/>
              <a:t>안드로이드에서</a:t>
            </a:r>
            <a:r>
              <a:rPr lang="ko-KR" altLang="en-US" b="0" dirty="0"/>
              <a:t> 사용되는 클래스에 대한 내용은 이러한 방식으로 찾아볼 수 </a:t>
            </a:r>
            <a:r>
              <a:rPr lang="ko-KR" altLang="en-US" b="0" dirty="0" smtClean="0"/>
              <a:t>있음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특히 </a:t>
            </a:r>
            <a:r>
              <a:rPr lang="ko-KR" altLang="en-US" b="0" dirty="0"/>
              <a:t>화면을 구성하는 </a:t>
            </a:r>
            <a:r>
              <a:rPr lang="ko-KR" altLang="en-US" b="0" dirty="0" err="1"/>
              <a:t>뷰는</a:t>
            </a:r>
            <a:r>
              <a:rPr lang="ko-KR" altLang="en-US" b="0" dirty="0"/>
              <a:t> 대부분 </a:t>
            </a:r>
            <a:r>
              <a:rPr lang="en-US" altLang="ko-KR" b="0" dirty="0" err="1"/>
              <a:t>android.widget</a:t>
            </a:r>
            <a:r>
              <a:rPr lang="en-US" altLang="ko-KR" b="0" dirty="0"/>
              <a:t> </a:t>
            </a:r>
            <a:r>
              <a:rPr lang="ko-KR" altLang="en-US" b="0" dirty="0"/>
              <a:t>패키지에 포함되므로 이 </a:t>
            </a:r>
            <a:r>
              <a:rPr lang="ko-KR" altLang="en-US" b="0" dirty="0" smtClean="0"/>
              <a:t>부분을 살펴봐야 함</a:t>
            </a:r>
            <a:endParaRPr lang="en-US" altLang="ko-KR" b="0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64708" y="3319774"/>
            <a:ext cx="3614585" cy="300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1258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뷰와</a:t>
            </a:r>
            <a:r>
              <a:rPr lang="ko-KR" altLang="en-US" dirty="0"/>
              <a:t> </a:t>
            </a:r>
            <a:r>
              <a:rPr lang="ko-KR" altLang="en-US" dirty="0" err="1"/>
              <a:t>뷰그룹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클래스 상속 관계 찾기</a:t>
            </a:r>
            <a:endParaRPr lang="en-US" altLang="ko-KR" dirty="0" smtClean="0"/>
          </a:p>
          <a:p>
            <a:pPr lvl="1"/>
            <a:r>
              <a:rPr lang="en-US" altLang="ko-KR" b="1" dirty="0">
                <a:latin typeface="맑은 고딕" pitchFamily="50" charset="-127"/>
                <a:ea typeface="맑은 고딕" pitchFamily="50" charset="-127"/>
                <a:hlinkClick r:id="rId2"/>
              </a:rPr>
              <a:t>http://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hlinkClick r:id="rId2"/>
              </a:rPr>
              <a:t>developer.android.com/reference/packages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자세히 확인할 수 있음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8061" y="2200485"/>
            <a:ext cx="6047878" cy="423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4105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뷰와</a:t>
            </a:r>
            <a:r>
              <a:rPr lang="ko-KR" altLang="en-US" dirty="0"/>
              <a:t> </a:t>
            </a:r>
            <a:r>
              <a:rPr lang="ko-KR" altLang="en-US" dirty="0" err="1"/>
              <a:t>뷰그룹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35" y="1266496"/>
            <a:ext cx="6784731" cy="110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14542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9944</TotalTime>
  <Words>1744</Words>
  <Application>Microsoft Office PowerPoint</Application>
  <PresentationFormat>화면 슬라이드 쇼(4:3)</PresentationFormat>
  <Paragraphs>285</Paragraphs>
  <Slides>62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3" baseType="lpstr">
      <vt:lpstr>Office 테마</vt:lpstr>
      <vt:lpstr>슬라이드 1</vt:lpstr>
      <vt:lpstr>슬라이드 2</vt:lpstr>
      <vt:lpstr>슬라이드 3</vt:lpstr>
      <vt:lpstr>슬라이드 4</vt:lpstr>
      <vt:lpstr>1. 뷰와 뷰그룹</vt:lpstr>
      <vt:lpstr>1. 뷰와 뷰그룹</vt:lpstr>
      <vt:lpstr>1. 뷰와 뷰그룹</vt:lpstr>
      <vt:lpstr>1. 뷰와 뷰그룹</vt:lpstr>
      <vt:lpstr>1. 뷰와 뷰그룹</vt:lpstr>
      <vt:lpstr>2. View 클래스의 XML 속성</vt:lpstr>
      <vt:lpstr>2. View 클래스의 XML 속성</vt:lpstr>
      <vt:lpstr>2. View 클래스의 XML 속성</vt:lpstr>
      <vt:lpstr>2. View 클래스의 XML 속성</vt:lpstr>
      <vt:lpstr>2. View 클래스의 XML 속성</vt:lpstr>
      <vt:lpstr>2. View 클래스의 XML 속성</vt:lpstr>
      <vt:lpstr>2. View 클래스의 XML 속성</vt:lpstr>
      <vt:lpstr>2. View 클래스의 XML 속성</vt:lpstr>
      <vt:lpstr>2. View 클래스의 XML 속성</vt:lpstr>
      <vt:lpstr>2. View 클래스의 XML 속성</vt:lpstr>
      <vt:lpstr>2. View 클래스의 XML 속성</vt:lpstr>
      <vt:lpstr>2. View 클래스의 XML 속성</vt:lpstr>
      <vt:lpstr>2. View 클래스의 XML 속성</vt:lpstr>
      <vt:lpstr>2. View 클래스의 XML 속성</vt:lpstr>
      <vt:lpstr>슬라이드 24</vt:lpstr>
      <vt:lpstr>1. 텍스트뷰</vt:lpstr>
      <vt:lpstr>1. 텍스트뷰</vt:lpstr>
      <vt:lpstr>2. Java 코드로 XML 속성 설정</vt:lpstr>
      <vt:lpstr>2. Java 코드로 XML 속성 설정</vt:lpstr>
      <vt:lpstr>2. Java 코드로 XML 속성 설정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슬라이드 44</vt:lpstr>
      <vt:lpstr>1. 컴파운드버튼</vt:lpstr>
      <vt:lpstr>1. 컴파운드버튼</vt:lpstr>
      <vt:lpstr>1. 컴파운드버튼</vt:lpstr>
      <vt:lpstr>1. 컴파운드버튼</vt:lpstr>
      <vt:lpstr>1. 컴파운드버튼</vt:lpstr>
      <vt:lpstr>2. 이미지뷰와 이미지버튼</vt:lpstr>
      <vt:lpstr>2. 이미지뷰와 이미지버튼</vt:lpstr>
      <vt:lpstr>2. 이미지뷰와 이미지버튼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슬라이드 62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user</cp:lastModifiedBy>
  <cp:revision>593</cp:revision>
  <dcterms:created xsi:type="dcterms:W3CDTF">2007-11-27T23:54:21Z</dcterms:created>
  <dcterms:modified xsi:type="dcterms:W3CDTF">2022-01-26T00:01:17Z</dcterms:modified>
</cp:coreProperties>
</file>